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8" r:id="rId4"/>
    <p:sldMasterId id="2147483722" r:id="rId5"/>
    <p:sldMasterId id="2147483734" r:id="rId6"/>
    <p:sldMasterId id="2147483831" r:id="rId7"/>
    <p:sldMasterId id="2147483855" r:id="rId8"/>
    <p:sldMasterId id="2147483867" r:id="rId9"/>
    <p:sldMasterId id="2147483879" r:id="rId10"/>
  </p:sldMasterIdLst>
  <p:handoutMasterIdLst>
    <p:handoutMasterId r:id="rId27"/>
  </p:handoutMasterIdLst>
  <p:sldIdLst>
    <p:sldId id="257" r:id="rId11"/>
    <p:sldId id="256" r:id="rId12"/>
    <p:sldId id="296" r:id="rId13"/>
    <p:sldId id="260" r:id="rId14"/>
    <p:sldId id="298" r:id="rId15"/>
    <p:sldId id="299" r:id="rId16"/>
    <p:sldId id="264" r:id="rId17"/>
    <p:sldId id="266" r:id="rId18"/>
    <p:sldId id="267" r:id="rId19"/>
    <p:sldId id="269" r:id="rId20"/>
    <p:sldId id="303" r:id="rId21"/>
    <p:sldId id="302" r:id="rId22"/>
    <p:sldId id="273" r:id="rId23"/>
    <p:sldId id="305" r:id="rId24"/>
    <p:sldId id="306" r:id="rId25"/>
    <p:sldId id="307" r:id="rId2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7B0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ітлий стиль 3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E171933-4619-4E11-9A3F-F7608DF75F80}" styleName="Помірний стиль 1 –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Помір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ітли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ітлий стиль 2 –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ітлий стиль 2 –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D083AE6-46FA-4A59-8FB0-9F97EB10719F}" styleName="Світлий стиль 3 –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ітли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Помірний стиль 4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ітлий стиль 1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із теми 2 –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DCFA5-4A85-4E0F-AE60-BC4990147FEA}" type="datetimeFigureOut">
              <a:rPr lang="uk-UA" smtClean="0"/>
              <a:t>18.11.2013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FEC84-7C81-4AAD-B816-FEF6912C14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3978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18.11.2013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492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18.11.2013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07194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2252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9055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36140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21977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8252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23814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1005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3817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77471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922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18.11.2013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716943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83992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2922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293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645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E139-04B3-4877-B6E6-6D862F0515D4}" type="datetimeFigureOut">
              <a:rPr lang="uk-UA" smtClean="0"/>
              <a:t>18.11.2013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3F18-C340-4026-866F-B8BCBD44E8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0579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E139-04B3-4877-B6E6-6D862F0515D4}" type="datetimeFigureOut">
              <a:rPr lang="uk-UA" smtClean="0"/>
              <a:t>18.11.2013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3F18-C340-4026-866F-B8BCBD44E8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7912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E139-04B3-4877-B6E6-6D862F0515D4}" type="datetimeFigureOut">
              <a:rPr lang="uk-UA" smtClean="0"/>
              <a:t>18.11.2013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3F18-C340-4026-866F-B8BCBD44E8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8162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E139-04B3-4877-B6E6-6D862F0515D4}" type="datetimeFigureOut">
              <a:rPr lang="uk-UA" smtClean="0"/>
              <a:t>18.11.2013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3F18-C340-4026-866F-B8BCBD44E8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6559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E139-04B3-4877-B6E6-6D862F0515D4}" type="datetimeFigureOut">
              <a:rPr lang="uk-UA" smtClean="0"/>
              <a:t>18.11.2013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3F18-C340-4026-866F-B8BCBD44E8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9256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E139-04B3-4877-B6E6-6D862F0515D4}" type="datetimeFigureOut">
              <a:rPr lang="uk-UA" smtClean="0"/>
              <a:t>18.11.2013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3F18-C340-4026-866F-B8BCBD44E8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145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E139-04B3-4877-B6E6-6D862F0515D4}" type="datetimeFigureOut">
              <a:rPr lang="uk-UA" smtClean="0"/>
              <a:t>18.11.2013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3F18-C340-4026-866F-B8BCBD44E8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2879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E139-04B3-4877-B6E6-6D862F0515D4}" type="datetimeFigureOut">
              <a:rPr lang="uk-UA" smtClean="0"/>
              <a:t>18.11.2013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3F18-C340-4026-866F-B8BCBD44E8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9997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18.11.2013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1062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E139-04B3-4877-B6E6-6D862F0515D4}" type="datetimeFigureOut">
              <a:rPr lang="uk-UA" smtClean="0"/>
              <a:t>18.11.2013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3F18-C340-4026-866F-B8BCBD44E8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9608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E139-04B3-4877-B6E6-6D862F0515D4}" type="datetimeFigureOut">
              <a:rPr lang="uk-UA" smtClean="0"/>
              <a:t>18.11.2013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3F18-C340-4026-866F-B8BCBD44E8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3659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E139-04B3-4877-B6E6-6D862F0515D4}" type="datetimeFigureOut">
              <a:rPr lang="uk-UA" smtClean="0"/>
              <a:t>18.11.2013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3F18-C340-4026-866F-B8BCBD44E8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4868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A66AE-81F5-474A-B74B-EE41E9320F19}" type="datetimeFigureOut">
              <a:rPr lang="uk-UA" smtClean="0"/>
              <a:t>18.11.2013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970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A66AE-81F5-474A-B74B-EE41E9320F19}" type="datetimeFigureOut">
              <a:rPr lang="uk-UA" smtClean="0"/>
              <a:t>18.11.2013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70600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A66AE-81F5-474A-B74B-EE41E9320F19}" type="datetimeFigureOut">
              <a:rPr lang="uk-UA" smtClean="0"/>
              <a:t>18.11.2013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0033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A66AE-81F5-474A-B74B-EE41E9320F19}" type="datetimeFigureOut">
              <a:rPr lang="uk-UA" smtClean="0"/>
              <a:t>18.11.2013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7177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A66AE-81F5-474A-B74B-EE41E9320F19}" type="datetimeFigureOut">
              <a:rPr lang="uk-UA" smtClean="0"/>
              <a:t>18.11.2013</a:t>
            </a:fld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6815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A66AE-81F5-474A-B74B-EE41E9320F19}" type="datetimeFigureOut">
              <a:rPr lang="uk-UA" smtClean="0"/>
              <a:t>18.11.2013</a:t>
            </a:fld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19684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A66AE-81F5-474A-B74B-EE41E9320F19}" type="datetimeFigureOut">
              <a:rPr lang="uk-UA" smtClean="0"/>
              <a:t>18.11.2013</a:t>
            </a:fld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431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18.11.2013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39299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A66AE-81F5-474A-B74B-EE41E9320F19}" type="datetimeFigureOut">
              <a:rPr lang="uk-UA" smtClean="0"/>
              <a:t>18.11.2013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00511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A66AE-81F5-474A-B74B-EE41E9320F19}" type="datetimeFigureOut">
              <a:rPr lang="uk-UA" smtClean="0"/>
              <a:t>18.11.2013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70340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A66AE-81F5-474A-B74B-EE41E9320F19}" type="datetimeFigureOut">
              <a:rPr lang="uk-UA" smtClean="0"/>
              <a:t>18.11.2013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18690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A66AE-81F5-474A-B74B-EE41E9320F19}" type="datetimeFigureOut">
              <a:rPr lang="uk-UA" smtClean="0"/>
              <a:t>18.11.2013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15922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тексту 5"/>
          <p:cNvSpPr>
            <a:spLocks noGrp="1"/>
          </p:cNvSpPr>
          <p:nvPr>
            <p:ph type="body" sz="quarter" idx="13"/>
          </p:nvPr>
        </p:nvSpPr>
        <p:spPr>
          <a:xfrm>
            <a:off x="1187450" y="836613"/>
            <a:ext cx="2089150" cy="1079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9" name="Місце для тексту 8"/>
          <p:cNvSpPr>
            <a:spLocks noGrp="1"/>
          </p:cNvSpPr>
          <p:nvPr>
            <p:ph type="body" sz="quarter" idx="14"/>
          </p:nvPr>
        </p:nvSpPr>
        <p:spPr>
          <a:xfrm>
            <a:off x="6300192" y="2905460"/>
            <a:ext cx="1655762" cy="10810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ристуваць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665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5268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170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5999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4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18.11.2013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31658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1598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2010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5693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7947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7173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941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0169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921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8413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441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18.11.2013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05714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888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123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5097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0027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0226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595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3023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47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7DBAD-025A-4C7B-9C4E-ACCBE2FF288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408605"/>
      </p:ext>
    </p:extLst>
  </p:cSld>
  <p:clrMapOvr>
    <a:masterClrMapping/>
  </p:clrMapOvr>
  <p:transition>
    <p:wheel spokes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E7516-4168-40F9-97E4-1CEDD5D1739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947050"/>
      </p:ext>
    </p:extLst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18.11.2013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95926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57D51-75BB-468C-B88F-472352926E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96983"/>
      </p:ext>
    </p:extLst>
  </p:cSld>
  <p:clrMapOvr>
    <a:masterClrMapping/>
  </p:clrMapOvr>
  <p:transition>
    <p:wheel spokes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2CEB0-F663-48BA-8FC7-64D684013BA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143911"/>
      </p:ext>
    </p:extLst>
  </p:cSld>
  <p:clrMapOvr>
    <a:masterClrMapping/>
  </p:clrMapOvr>
  <p:transition>
    <p:wheel spokes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A1B7B-EA63-4CEE-BA30-4A4933972A3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300929"/>
      </p:ext>
    </p:extLst>
  </p:cSld>
  <p:clrMapOvr>
    <a:masterClrMapping/>
  </p:clrMapOvr>
  <p:transition>
    <p:wheel spokes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BFF9B-E214-48FA-91C7-99E30F2987F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46325"/>
      </p:ext>
    </p:extLst>
  </p:cSld>
  <p:clrMapOvr>
    <a:masterClrMapping/>
  </p:clrMapOvr>
  <p:transition>
    <p:wheel spokes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794D8-21A1-4A2B-9811-7C8E7137359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617311"/>
      </p:ext>
    </p:extLst>
  </p:cSld>
  <p:clrMapOvr>
    <a:masterClrMapping/>
  </p:clrMapOvr>
  <p:transition>
    <p:wheel spokes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EB1AF-796A-4345-9546-3503E8BDB4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237180"/>
      </p:ext>
    </p:extLst>
  </p:cSld>
  <p:clrMapOvr>
    <a:masterClrMapping/>
  </p:clrMapOvr>
  <p:transition>
    <p:wheel spokes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AC71C-AD4D-4A36-A0CB-ED1B70A2D57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5058"/>
      </p:ext>
    </p:extLst>
  </p:cSld>
  <p:clrMapOvr>
    <a:masterClrMapping/>
  </p:clrMapOvr>
  <p:transition>
    <p:wheel spokes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01521-6447-4E22-9672-2D67A734747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908234"/>
      </p:ext>
    </p:extLst>
  </p:cSld>
  <p:clrMapOvr>
    <a:masterClrMapping/>
  </p:clrMapOvr>
  <p:transition>
    <p:wheel spokes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EDD12-2D7D-43B1-AB78-1B228E83F22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574847"/>
      </p:ext>
    </p:extLst>
  </p:cSld>
  <p:clrMapOvr>
    <a:masterClrMapping/>
  </p:clrMapOvr>
  <p:transition>
    <p:wheel spokes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BE3BEAD-05E0-42E9-852B-74669B2A717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324238"/>
      </p:ext>
    </p:extLst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18.11.2013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19763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0416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1694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8457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801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6238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3823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483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9151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6928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679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18.11.2013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62476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5642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479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5462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9768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707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6266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842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36664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480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726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18.11.2013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592431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6776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591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5103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1533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4493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7679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3965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8593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98251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35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18.11.2013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452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99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EE139-04B3-4877-B6E6-6D862F0515D4}" type="datetimeFigureOut">
              <a:rPr lang="uk-UA" smtClean="0"/>
              <a:t>18.11.2013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F3F18-C340-4026-866F-B8BCBD44E8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505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90A66AE-81F5-474A-B74B-EE41E9320F19}" type="datetimeFigureOut">
              <a:rPr lang="uk-UA" smtClean="0"/>
              <a:t>18.11.2013</a:t>
            </a:fld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26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44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2E720B-A0DD-4BC7-AA8B-4FE1FEFAAD0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71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ransition>
    <p:wheel spokes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59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92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5F5F4DF-32BA-4BB8-9E10-C65DB62FE6B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D472935-95DE-44B8-8752-3A5A0C9A3F1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2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5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jpe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6.png"/><Relationship Id="rId4" Type="http://schemas.openxmlformats.org/officeDocument/2006/relationships/image" Target="../media/image5.gif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3.xml"/><Relationship Id="rId5" Type="http://schemas.openxmlformats.org/officeDocument/2006/relationships/image" Target="../media/image24.gif"/><Relationship Id="rId4" Type="http://schemas.openxmlformats.org/officeDocument/2006/relationships/image" Target="../media/image2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4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jpe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6.png"/><Relationship Id="rId4" Type="http://schemas.openxmlformats.org/officeDocument/2006/relationships/image" Target="../media/image5.gif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39552" y="188640"/>
            <a:ext cx="8064896" cy="6408712"/>
          </a:xfrm>
          <a:prstGeom prst="roundRect">
            <a:avLst/>
          </a:prstGeom>
          <a:solidFill>
            <a:schemeClr val="bg1"/>
          </a:solidFill>
          <a:ln w="254000" cmpd="tri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-756592" y="0"/>
            <a:ext cx="4248472" cy="141277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0" cmpd="tri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2627784" cy="836712"/>
          </a:xfrm>
        </p:spPr>
        <p:txBody>
          <a:bodyPr/>
          <a:lstStyle/>
          <a:p>
            <a:r>
              <a:rPr lang="ru-RU" sz="3600" dirty="0" err="1" smtClean="0"/>
              <a:t>Пропорції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114" y="1393470"/>
            <a:ext cx="5112568" cy="1752600"/>
          </a:xfrm>
        </p:spPr>
        <p:txBody>
          <a:bodyPr/>
          <a:lstStyle/>
          <a:p>
            <a:r>
              <a:rPr lang="ru-RU" b="1" dirty="0" err="1">
                <a:solidFill>
                  <a:schemeClr val="tx1"/>
                </a:solidFill>
                <a:latin typeface="Book Antiqua" pitchFamily="18" charset="0"/>
              </a:rPr>
              <a:t>Розв</a:t>
            </a:r>
            <a:r>
              <a:rPr lang="en-US" b="1" dirty="0">
                <a:solidFill>
                  <a:schemeClr val="tx1"/>
                </a:solidFill>
                <a:latin typeface="Book Antiqua" pitchFamily="18" charset="0"/>
              </a:rPr>
              <a:t>’</a:t>
            </a:r>
            <a:r>
              <a:rPr lang="uk-UA" b="1" dirty="0" err="1">
                <a:solidFill>
                  <a:schemeClr val="tx1"/>
                </a:solidFill>
                <a:latin typeface="Book Antiqua" pitchFamily="18" charset="0"/>
              </a:rPr>
              <a:t>язування</a:t>
            </a:r>
            <a:r>
              <a:rPr lang="uk-UA" b="1" dirty="0">
                <a:solidFill>
                  <a:schemeClr val="tx1"/>
                </a:solidFill>
                <a:latin typeface="Book Antiqua" pitchFamily="18" charset="0"/>
              </a:rPr>
              <a:t> рівнянь на основну властивість  пропорції</a:t>
            </a:r>
            <a:endParaRPr lang="ru-RU" dirty="0"/>
          </a:p>
        </p:txBody>
      </p:sp>
      <p:pic>
        <p:nvPicPr>
          <p:cNvPr id="4" name="Рисунок 3" descr="0_6f440_29d6b097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124744"/>
            <a:ext cx="6228184" cy="587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5"/>
          <p:cNvSpPr/>
          <p:nvPr/>
        </p:nvSpPr>
        <p:spPr>
          <a:xfrm>
            <a:off x="609044" y="188640"/>
            <a:ext cx="8064896" cy="6408712"/>
          </a:xfrm>
          <a:prstGeom prst="roundRect">
            <a:avLst/>
          </a:prstGeom>
          <a:solidFill>
            <a:sysClr val="window" lastClr="FFFFFF"/>
          </a:solidFill>
          <a:ln w="254000" cap="flat" cmpd="tri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>
              <a:solidFill>
                <a:sysClr val="window" lastClr="FFFFFF"/>
              </a:solidFill>
              <a:latin typeface="Palatino Linotype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500563" y="3213100"/>
            <a:ext cx="2857500" cy="16002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srgbClr val="000000"/>
              </a:solidFill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187450" y="3213100"/>
            <a:ext cx="2857500" cy="1600200"/>
          </a:xfrm>
          <a:prstGeom prst="rect">
            <a:avLst/>
          </a:prstGeom>
          <a:solidFill>
            <a:srgbClr val="FFFFFF"/>
          </a:solidFill>
          <a:ln w="38100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300788" y="1773238"/>
            <a:ext cx="2305050" cy="1295400"/>
          </a:xfrm>
          <a:prstGeom prst="rect">
            <a:avLst/>
          </a:prstGeom>
          <a:solidFill>
            <a:srgbClr val="FFFFFF"/>
          </a:solidFill>
          <a:ln w="28575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srgbClr val="000000"/>
              </a:solidFill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276600" y="1916113"/>
            <a:ext cx="2857500" cy="1163637"/>
          </a:xfrm>
          <a:prstGeom prst="rect">
            <a:avLst/>
          </a:prstGeom>
          <a:solidFill>
            <a:srgbClr val="FFFFFF"/>
          </a:solidFill>
          <a:ln w="38100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srgbClr val="000000"/>
              </a:solidFill>
            </a:endParaRP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79388" y="2060575"/>
            <a:ext cx="2808287" cy="965200"/>
          </a:xfrm>
          <a:solidFill>
            <a:srgbClr val="FFFFFF"/>
          </a:solidFill>
          <a:ln w="38100">
            <a:solidFill>
              <a:srgbClr val="333399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ru-RU" sz="4400" b="1" i="1"/>
              <a:t>  </a:t>
            </a:r>
            <a:r>
              <a:rPr lang="ru-RU" sz="4400" b="1" i="1">
                <a:latin typeface="Times New Roman" pitchFamily="18" charset="0"/>
              </a:rPr>
              <a:t>х</a:t>
            </a:r>
            <a:r>
              <a:rPr lang="ru-RU" sz="4400" b="1" i="1"/>
              <a:t>:3=4:6</a:t>
            </a:r>
            <a:r>
              <a:rPr lang="ru-RU" sz="4400"/>
              <a:t> 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563938" y="2103438"/>
            <a:ext cx="17716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</a:pPr>
            <a:r>
              <a:rPr lang="ru-RU" sz="3600" b="1" i="1" smtClean="0">
                <a:solidFill>
                  <a:srgbClr val="000000"/>
                </a:solidFill>
                <a:cs typeface="Arial" charset="0"/>
              </a:rPr>
              <a:t>5:</a:t>
            </a:r>
            <a:r>
              <a:rPr lang="ru-RU" sz="4000" b="1" i="1" smtClean="0">
                <a:solidFill>
                  <a:srgbClr val="000000"/>
                </a:solidFill>
                <a:latin typeface="Times New Roman" pitchFamily="18" charset="0"/>
              </a:rPr>
              <a:t>х</a:t>
            </a:r>
            <a:r>
              <a:rPr lang="ru-RU" sz="3600" b="1" i="1" smtClean="0">
                <a:solidFill>
                  <a:srgbClr val="000000"/>
                </a:solidFill>
                <a:cs typeface="Arial" charset="0"/>
              </a:rPr>
              <a:t>=2:6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6372225" y="2103438"/>
            <a:ext cx="21526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smtClean="0">
                <a:solidFill>
                  <a:srgbClr val="000000"/>
                </a:solidFill>
                <a:cs typeface="Arial" charset="0"/>
              </a:rPr>
              <a:t>7:3=</a:t>
            </a:r>
            <a:r>
              <a:rPr lang="ru-RU" sz="4000" b="1" i="1" smtClean="0">
                <a:solidFill>
                  <a:srgbClr val="000000"/>
                </a:solidFill>
                <a:latin typeface="Times New Roman" pitchFamily="18" charset="0"/>
              </a:rPr>
              <a:t>х</a:t>
            </a:r>
            <a:r>
              <a:rPr lang="ru-RU" sz="3600" b="1" i="1" smtClean="0">
                <a:solidFill>
                  <a:srgbClr val="000000"/>
                </a:solidFill>
                <a:cs typeface="Arial" charset="0"/>
              </a:rPr>
              <a:t>:18</a:t>
            </a:r>
            <a:r>
              <a:rPr lang="ru-RU" sz="3600" smtClean="0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323850" y="2708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srgbClr val="000000"/>
              </a:solidFill>
            </a:endParaRPr>
          </a:p>
        </p:txBody>
      </p:sp>
      <p:graphicFrame>
        <p:nvGraphicFramePr>
          <p:cNvPr id="1025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30957"/>
              </p:ext>
            </p:extLst>
          </p:nvPr>
        </p:nvGraphicFramePr>
        <p:xfrm>
          <a:off x="1554162" y="3213100"/>
          <a:ext cx="2124075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6" name="Формула" r:id="rId4" imgW="571320" imgH="419040" progId="Equation.3">
                  <p:embed/>
                </p:oleObj>
              </mc:Choice>
              <mc:Fallback>
                <p:oleObj name="Формула" r:id="rId4" imgW="5713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162" y="3213100"/>
                        <a:ext cx="2124075" cy="148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srgbClr val="000000"/>
              </a:solidFill>
            </a:endParaRP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srgbClr val="000000"/>
              </a:solidFill>
            </a:endParaRP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srgbClr val="000000"/>
              </a:solidFill>
            </a:endParaRPr>
          </a:p>
        </p:txBody>
      </p:sp>
      <p:graphicFrame>
        <p:nvGraphicFramePr>
          <p:cNvPr id="10259" name="Object 19"/>
          <p:cNvGraphicFramePr>
            <a:graphicFrameLocks noChangeAspect="1"/>
          </p:cNvGraphicFramePr>
          <p:nvPr/>
        </p:nvGraphicFramePr>
        <p:xfrm>
          <a:off x="4932363" y="3357563"/>
          <a:ext cx="2224087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7" name="Формула" r:id="rId6" imgW="457200" imgH="393480" progId="Equation.3">
                  <p:embed/>
                </p:oleObj>
              </mc:Choice>
              <mc:Fallback>
                <p:oleObj name="Формула" r:id="rId6" imgW="457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3357563"/>
                        <a:ext cx="2224087" cy="1323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692696"/>
            <a:ext cx="6693524" cy="723236"/>
          </a:xfrm>
        </p:spPr>
        <p:txBody>
          <a:bodyPr/>
          <a:lstStyle/>
          <a:p>
            <a:r>
              <a:rPr lang="ru-RU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Arial" charset="0"/>
              </a:rPr>
              <a:t/>
            </a:r>
            <a:br>
              <a:rPr lang="ru-RU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Arial" charset="0"/>
              </a:rPr>
            </a:br>
            <a:r>
              <a:rPr lang="ru-RU" i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Arial" charset="0"/>
              </a:rPr>
              <a:t>Працюємо</a:t>
            </a:r>
            <a:r>
              <a:rPr lang="ru-RU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Arial" charset="0"/>
              </a:rPr>
              <a:t> </a:t>
            </a:r>
            <a:r>
              <a:rPr lang="ru-RU" i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Arial" charset="0"/>
              </a:rPr>
              <a:t>усно</a:t>
            </a:r>
            <a:r>
              <a:rPr lang="ru-RU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Arial" charset="0"/>
              </a:rPr>
              <a:t>: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Назвіть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другий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рядок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рівняння</a:t>
            </a:r>
            <a:r>
              <a:rPr lang="ru-RU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Arial" charset="0"/>
              </a:rPr>
              <a:t/>
            </a:r>
            <a:br>
              <a:rPr lang="ru-RU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Arial" charset="0"/>
              </a:rPr>
            </a:br>
            <a:endParaRPr lang="uk-UA" dirty="0"/>
          </a:p>
        </p:txBody>
      </p:sp>
      <p:sp>
        <p:nvSpPr>
          <p:cNvPr id="23" name="Скругленный прямоугольник 4"/>
          <p:cNvSpPr/>
          <p:nvPr/>
        </p:nvSpPr>
        <p:spPr>
          <a:xfrm>
            <a:off x="159625" y="198171"/>
            <a:ext cx="3168352" cy="1124744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254000" cap="flat" cmpd="tri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ru-RU" b="1" dirty="0" err="1">
                <a:latin typeface="Book Antiqua" pitchFamily="18" charset="0"/>
              </a:rPr>
              <a:t>Розв</a:t>
            </a:r>
            <a:r>
              <a:rPr lang="en-US" b="1" dirty="0">
                <a:latin typeface="Book Antiqua" pitchFamily="18" charset="0"/>
              </a:rPr>
              <a:t>’</a:t>
            </a:r>
            <a:r>
              <a:rPr lang="uk-UA" b="1" dirty="0" err="1">
                <a:latin typeface="Book Antiqua" pitchFamily="18" charset="0"/>
              </a:rPr>
              <a:t>язування</a:t>
            </a:r>
            <a:r>
              <a:rPr lang="uk-UA" b="1" dirty="0">
                <a:latin typeface="Book Antiqua" pitchFamily="18" charset="0"/>
              </a:rPr>
              <a:t> рівнянь на основну властивість  пропорції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03769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2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4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4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4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5" grpId="0" animBg="1"/>
      <p:bldP spid="10246" grpId="0" animBg="1"/>
      <p:bldP spid="10247" grpId="0" animBg="1"/>
      <p:bldP spid="10249" grpId="0" uiExpand="1" build="p" animBg="1"/>
      <p:bldP spid="10250" grpId="0"/>
      <p:bldP spid="102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78735" y="205701"/>
            <a:ext cx="8064896" cy="6408712"/>
          </a:xfrm>
          <a:prstGeom prst="roundRect">
            <a:avLst/>
          </a:prstGeom>
          <a:solidFill>
            <a:schemeClr val="bg1"/>
          </a:solidFill>
          <a:ln w="254000" cmpd="tri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-161777" y="-104516"/>
            <a:ext cx="4248472" cy="141277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0" cmpd="tri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057" y="0"/>
            <a:ext cx="2843808" cy="114300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Алгоритм  </a:t>
            </a:r>
            <a:r>
              <a:rPr lang="ru-RU" sz="1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розв</a:t>
            </a:r>
            <a:r>
              <a:rPr lang="en-US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язування</a:t>
            </a:r>
            <a:r>
              <a:rPr lang="uk-UA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solidFill>
                  <a:schemeClr val="tx1"/>
                </a:solidFill>
                <a:latin typeface="Book Antiqua" pitchFamily="18" charset="0"/>
              </a:rPr>
              <a:t>рівнянь на основну властивість  пропорції</a:t>
            </a:r>
            <a:endParaRPr lang="ru-RU" sz="1800" dirty="0"/>
          </a:p>
        </p:txBody>
      </p:sp>
      <p:pic>
        <p:nvPicPr>
          <p:cNvPr id="16" name="Рисунок 15" descr="Рисунок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5538975"/>
            <a:ext cx="1440160" cy="1319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07604" y="1313384"/>
                <a:ext cx="6804756" cy="1426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Щоб </a:t>
                </a:r>
                <a:r>
                  <a:rPr lang="ru-RU" sz="20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розв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’</a:t>
                </a:r>
                <a:r>
                  <a:rPr lang="ru-RU" sz="20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язати</a:t>
                </a:r>
                <a:r>
                  <a:rPr lang="ru-RU" sz="2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uk-UA" sz="2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рівняння  виду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000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uk-UA" sz="2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uk-UA" sz="2000" b="1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sz="2000" b="1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1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000" b="1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uk-UA" sz="2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,  де невідомий </a:t>
                </a:r>
              </a:p>
              <a:p>
                <a:endParaRPr lang="uk-UA" sz="2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uk-UA" sz="2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один </a:t>
                </a:r>
                <a:r>
                  <a:rPr lang="uk-UA" sz="2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із  </a:t>
                </a:r>
                <a:r>
                  <a:rPr lang="uk-UA" sz="2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членів рівняння , потрібно :</a:t>
                </a:r>
              </a:p>
              <a:p>
                <a:endParaRPr lang="ru-RU" sz="2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604" y="1313384"/>
                <a:ext cx="6804756" cy="1426160"/>
              </a:xfrm>
              <a:prstGeom prst="rect">
                <a:avLst/>
              </a:prstGeom>
              <a:blipFill rotWithShape="1">
                <a:blip r:embed="rId5"/>
                <a:stretch>
                  <a:fillRect l="-89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55576" y="2653724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1.Записати </a:t>
            </a:r>
            <a:r>
              <a:rPr lang="ru-RU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основну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властивість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пропорції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400" dirty="0">
              <a:solidFill>
                <a:prstClr val="black"/>
              </a:solidFill>
            </a:endParaRPr>
          </a:p>
        </p:txBody>
      </p:sp>
      <p:graphicFrame>
        <p:nvGraphicFramePr>
          <p:cNvPr id="9" name="Об'є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240199"/>
              </p:ext>
            </p:extLst>
          </p:nvPr>
        </p:nvGraphicFramePr>
        <p:xfrm>
          <a:off x="5855598" y="3170709"/>
          <a:ext cx="1764196" cy="478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Формула" r:id="rId6" imgW="660113" imgH="177723" progId="Equation.3">
                  <p:embed/>
                </p:oleObj>
              </mc:Choice>
              <mc:Fallback>
                <p:oleObj name="Формула" r:id="rId6" imgW="660113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5598" y="3170709"/>
                        <a:ext cx="1764196" cy="4786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5576" y="3656682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Знайти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невідомий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множник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46335" y="4066344"/>
                <a:ext cx="6480720" cy="1089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Щоб знайти середній член пропорції, необхідно добуток крайніх членів поділити </a:t>
                </a:r>
                <a:r>
                  <a:rPr lang="uk-UA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на відомий середній член пропорції</a:t>
                </a:r>
                <a:r>
                  <a:rPr lang="uk-UA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i="1" dirty="0">
                    <a:solidFill>
                      <a:prstClr val="black"/>
                    </a:solidFill>
                  </a:rPr>
                  <a:t> </a:t>
                </a:r>
                <a:r>
                  <a:rPr lang="uk-UA" i="1" dirty="0" smtClean="0">
                    <a:solidFill>
                      <a:prstClr val="black"/>
                    </a:solidFill>
                  </a:rPr>
                  <a:t>   </a:t>
                </a:r>
                <a:r>
                  <a:rPr lang="en-US" b="1" i="1" dirty="0" smtClean="0">
                    <a:solidFill>
                      <a:prstClr val="black"/>
                    </a:solidFill>
                  </a:rPr>
                  <a:t>b</a:t>
                </a:r>
                <a:r>
                  <a:rPr lang="uk-UA" b="1" i="1" dirty="0" smtClean="0">
                    <a:solidFill>
                      <a:prstClr val="black"/>
                    </a:solidFill>
                  </a:rPr>
                  <a:t> =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uk-UA" sz="2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𝒂𝒅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𝒄</m:t>
                        </m:r>
                      </m:den>
                    </m:f>
                  </m:oMath>
                </a14:m>
                <a:r>
                  <a:rPr lang="uk-UA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𝒂𝒅</m:t>
                        </m:r>
                      </m:num>
                      <m:den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𝒃</m:t>
                        </m:r>
                      </m:den>
                    </m:f>
                  </m:oMath>
                </a14:m>
                <a:endParaRPr lang="uk-UA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335" y="4066344"/>
                <a:ext cx="6480720" cy="1089594"/>
              </a:xfrm>
              <a:prstGeom prst="rect">
                <a:avLst/>
              </a:prstGeom>
              <a:blipFill rotWithShape="1">
                <a:blip r:embed="rId8"/>
                <a:stretch>
                  <a:fillRect l="-847" t="-2793" b="-223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85751" y="5266373"/>
                <a:ext cx="6048672" cy="1089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Щоб знайти крайній член пропорції , необхідно добуток середніх членів поділити на відомий  крайній член</a:t>
                </a:r>
                <a:endParaRPr lang="en-US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b="1" i="1" dirty="0">
                    <a:solidFill>
                      <a:prstClr val="black"/>
                    </a:solidFill>
                  </a:rPr>
                  <a:t>a</a:t>
                </a:r>
                <a:r>
                  <a:rPr lang="uk-UA" b="1" i="1" dirty="0">
                    <a:solidFill>
                      <a:prstClr val="black"/>
                    </a:solidFill>
                  </a:rPr>
                  <a:t>=</a:t>
                </a:r>
                <a:r>
                  <a:rPr lang="uk-UA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𝒃𝒄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prstClr val="black"/>
                    </a:solidFill>
                  </a:rPr>
                  <a:t>            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𝒃𝒄</m:t>
                        </m:r>
                      </m:num>
                      <m:den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𝒂</m:t>
                        </m:r>
                      </m:den>
                    </m:f>
                  </m:oMath>
                </a14:m>
                <a:endParaRPr lang="uk-UA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751" y="5266373"/>
                <a:ext cx="6048672" cy="1089657"/>
              </a:xfrm>
              <a:prstGeom prst="rect">
                <a:avLst/>
              </a:prstGeom>
              <a:blipFill rotWithShape="1">
                <a:blip r:embed="rId9"/>
                <a:stretch>
                  <a:fillRect l="-907" t="-2793" r="-302" b="-223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203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39552" y="220363"/>
            <a:ext cx="8064896" cy="6408712"/>
          </a:xfrm>
          <a:prstGeom prst="roundRect">
            <a:avLst/>
          </a:prstGeom>
          <a:solidFill>
            <a:schemeClr val="bg1"/>
          </a:solidFill>
          <a:ln w="254000" cmpd="tri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smtClean="0">
                <a:latin typeface="Century Schoolbook" pitchFamily="18" charset="0"/>
              </a:rPr>
              <a:t>Складіть вислів:</a:t>
            </a:r>
            <a:endParaRPr lang="ru-RU" b="1" i="1" dirty="0">
              <a:latin typeface="Century Schoolbook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6976" y="50095"/>
            <a:ext cx="3752386" cy="11247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0" cmpd="tri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074" y="54008"/>
            <a:ext cx="2843808" cy="1143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b="1" dirty="0" err="1" smtClean="0">
                <a:solidFill>
                  <a:schemeClr val="tx1"/>
                </a:solidFill>
                <a:latin typeface="Book Antiqua" pitchFamily="18" charset="0"/>
              </a:rPr>
              <a:t>Розв</a:t>
            </a:r>
            <a:r>
              <a:rPr lang="en-US" sz="1800" b="1" dirty="0" smtClean="0">
                <a:solidFill>
                  <a:schemeClr val="tx1"/>
                </a:solidFill>
                <a:latin typeface="Book Antiqua" pitchFamily="18" charset="0"/>
              </a:rPr>
              <a:t>’</a:t>
            </a:r>
            <a:r>
              <a:rPr lang="uk-UA" sz="1800" b="1" dirty="0" err="1" smtClean="0">
                <a:solidFill>
                  <a:schemeClr val="tx1"/>
                </a:solidFill>
                <a:latin typeface="Book Antiqua" pitchFamily="18" charset="0"/>
              </a:rPr>
              <a:t>язування</a:t>
            </a:r>
            <a:r>
              <a:rPr lang="uk-UA" sz="1800" b="1" dirty="0" smtClean="0">
                <a:solidFill>
                  <a:schemeClr val="tx1"/>
                </a:solidFill>
                <a:latin typeface="Book Antiqua" pitchFamily="18" charset="0"/>
              </a:rPr>
              <a:t> рівнянь на основну властивість  пропорції</a:t>
            </a:r>
            <a:endParaRPr lang="ru-RU" sz="1800" dirty="0"/>
          </a:p>
        </p:txBody>
      </p:sp>
      <p:pic>
        <p:nvPicPr>
          <p:cNvPr id="16" name="Рисунок 15" descr="Рисунок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5661248"/>
            <a:ext cx="1440160" cy="1319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я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08997"/>
                  </p:ext>
                </p:extLst>
              </p:nvPr>
            </p:nvGraphicFramePr>
            <p:xfrm>
              <a:off x="1115616" y="1268760"/>
              <a:ext cx="7080448" cy="3779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40224"/>
                    <a:gridCol w="3540224"/>
                  </a:tblGrid>
                  <a:tr h="93610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uk-UA" sz="1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Користуючись основною властивістю пропорції </a:t>
                          </a:r>
                          <a:r>
                            <a:rPr kumimoji="0" lang="uk-UA" sz="1400" b="1" i="0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розв</a:t>
                          </a:r>
                          <a:r>
                            <a:rPr kumimoji="0" lang="en-US" sz="1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’</a:t>
                          </a:r>
                          <a:r>
                            <a:rPr kumimoji="0" lang="uk-UA" sz="1400" b="1" i="0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яжіть</a:t>
                          </a:r>
                          <a:r>
                            <a:rPr kumimoji="0" lang="uk-UA" sz="1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рівняння і за допомогою таблиці складіть вислів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uk-UA" sz="1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Ключ.</a:t>
                          </a:r>
                          <a:r>
                            <a:rPr kumimoji="0" lang="uk-UA" sz="1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uk-UA" sz="1800" b="1" i="1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Розв</a:t>
                          </a:r>
                          <a: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’</a:t>
                          </a:r>
                          <a:r>
                            <a:rPr kumimoji="0" lang="uk-UA" sz="1800" b="1" i="1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язку</a:t>
                          </a:r>
                          <a:r>
                            <a:rPr kumimoji="0" lang="uk-UA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першого рівняння відповідає словосполучення, яке буде першим і т.д.</a:t>
                          </a:r>
                          <a:endParaRPr lang="uk-UA" sz="1800" b="1" i="1" dirty="0"/>
                        </a:p>
                      </a:txBody>
                      <a:tcPr/>
                    </a:tc>
                  </a:tr>
                  <a:tr h="2295480">
                    <a:tc>
                      <a:txBody>
                        <a:bodyPr/>
                        <a:lstStyle/>
                        <a:p>
                          <a:pPr marL="342900" indent="-342900">
                            <a:buAutoNum type="arabicParenR"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uk-UA" sz="2400" b="1" i="1" smtClean="0">
                                      <a:latin typeface="Cambria Math"/>
                                    </a:rPr>
                                    <m:t>х</m:t>
                                  </m:r>
                                </m:num>
                                <m:den>
                                  <m:r>
                                    <a:rPr lang="uk-UA" sz="2400" b="1" i="1" smtClean="0">
                                      <a:latin typeface="Cambria Math"/>
                                    </a:rPr>
                                    <m:t>𝟕</m:t>
                                  </m:r>
                                </m:den>
                              </m:f>
                            </m:oMath>
                          </a14:m>
                          <a:r>
                            <a:rPr lang="uk-UA" sz="2400" b="1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uk-UA" sz="24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uk-UA" sz="2400" b="1" i="1" smtClean="0">
                                      <a:latin typeface="Cambria Math"/>
                                    </a:rPr>
                                    <m:t>𝟐𝟎</m:t>
                                  </m:r>
                                </m:num>
                                <m:den>
                                  <m:r>
                                    <a:rPr lang="uk-UA" sz="2400" b="1" i="1" smtClean="0">
                                      <a:latin typeface="Cambria Math"/>
                                    </a:rPr>
                                    <m:t>𝟑𝟓</m:t>
                                  </m:r>
                                  <m:r>
                                    <a:rPr lang="uk-UA" sz="2400" b="1" i="1" smtClean="0">
                                      <a:latin typeface="Cambria Math"/>
                                    </a:rPr>
                                    <m:t> </m:t>
                                  </m:r>
                                </m:den>
                              </m:f>
                            </m:oMath>
                          </a14:m>
                          <a:r>
                            <a:rPr lang="uk-UA" sz="2400" b="1" dirty="0" smtClean="0"/>
                            <a:t> ;</a:t>
                          </a:r>
                          <a14:m>
                            <m:oMath xmlns:m="http://schemas.openxmlformats.org/officeDocument/2006/math">
                              <m:r>
                                <a:rPr lang="uk-UA" sz="2400" b="1" i="0" smtClean="0">
                                  <a:latin typeface="Cambria Math"/>
                                </a:rPr>
                                <m:t>          </m:t>
                              </m:r>
                              <m:r>
                                <a:rPr lang="uk-UA" sz="2400" b="1" i="0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uk-UA" sz="2400" b="1" i="0" smtClean="0">
                                  <a:latin typeface="Cambria Math"/>
                                </a:rPr>
                                <m:t>)  </m:t>
                              </m:r>
                              <m:f>
                                <m:fPr>
                                  <m:ctrlPr>
                                    <a:rPr lang="uk-UA" sz="24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uk-UA" sz="2400" b="1" i="1" smtClean="0">
                                      <a:latin typeface="Cambria Math"/>
                                    </a:rPr>
                                    <m:t>х</m:t>
                                  </m:r>
                                </m:num>
                                <m:den>
                                  <m:r>
                                    <a:rPr lang="uk-UA" sz="2400" b="1" i="1" smtClean="0">
                                      <a:latin typeface="Cambria Math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uk-UA" sz="2400" b="1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uk-UA" sz="24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uk-UA" sz="2400" b="1" i="1" smtClean="0">
                                      <a:latin typeface="Cambria Math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uk-UA" sz="2400" b="1" i="1" smtClean="0">
                                      <a:latin typeface="Cambria Math"/>
                                    </a:rPr>
                                    <m:t>𝟏𝟎</m:t>
                                  </m:r>
                                </m:den>
                              </m:f>
                            </m:oMath>
                          </a14:m>
                          <a:r>
                            <a:rPr lang="uk-UA" sz="2400" b="1" dirty="0" smtClean="0"/>
                            <a:t> ;</a:t>
                          </a:r>
                        </a:p>
                        <a:p>
                          <a:pPr marL="0" indent="0">
                            <a:buFont typeface="+mj-lt"/>
                            <a:buNone/>
                          </a:pPr>
                          <a:r>
                            <a:rPr lang="uk-UA" sz="2400" b="1" dirty="0" smtClean="0"/>
                            <a:t>3) </a:t>
                          </a:r>
                          <a:r>
                            <a:rPr lang="uk-UA" sz="2400" b="1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uk-UA" sz="24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uk-UA" sz="2400" b="1" i="1" smtClean="0">
                                      <a:latin typeface="Cambria Math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uk-UA" sz="2400" b="1" i="1" smtClean="0">
                                      <a:latin typeface="Cambria Math"/>
                                    </a:rPr>
                                    <m:t>х</m:t>
                                  </m:r>
                                </m:den>
                              </m:f>
                            </m:oMath>
                          </a14:m>
                          <a:r>
                            <a:rPr lang="uk-UA" sz="2400" b="1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uk-UA" sz="24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uk-UA" sz="2400" b="1" i="1" smtClean="0">
                                      <a:latin typeface="Cambria Math"/>
                                    </a:rPr>
                                    <m:t>𝟖</m:t>
                                  </m:r>
                                </m:num>
                                <m:den>
                                  <m:r>
                                    <a:rPr lang="uk-UA" sz="2400" b="1" i="1" smtClean="0">
                                      <a:latin typeface="Cambria Math"/>
                                    </a:rPr>
                                    <m:t>𝟏𝟐</m:t>
                                  </m:r>
                                </m:den>
                              </m:f>
                            </m:oMath>
                          </a14:m>
                          <a:r>
                            <a:rPr lang="uk-UA" sz="2400" b="1" dirty="0" smtClean="0"/>
                            <a:t> ;</a:t>
                          </a:r>
                          <a14:m>
                            <m:oMath xmlns:m="http://schemas.openxmlformats.org/officeDocument/2006/math">
                              <m:r>
                                <a:rPr lang="uk-UA" sz="2400" b="1" i="0" smtClean="0">
                                  <a:latin typeface="Cambria Math"/>
                                </a:rPr>
                                <m:t>         </m:t>
                              </m:r>
                              <m:r>
                                <a:rPr lang="uk-UA" sz="2400" b="1" i="0" smtClean="0">
                                  <a:latin typeface="Cambria Math"/>
                                </a:rPr>
                                <m:t>𝟒</m:t>
                              </m:r>
                              <m:r>
                                <a:rPr lang="uk-UA" sz="2400" b="1" i="0" smtClean="0">
                                  <a:latin typeface="Cambria Math"/>
                                </a:rPr>
                                <m:t>) </m:t>
                              </m:r>
                              <m:f>
                                <m:fPr>
                                  <m:ctrlPr>
                                    <a:rPr lang="uk-UA" sz="24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uk-UA" sz="2400" b="1" i="1" smtClean="0">
                                      <a:latin typeface="Cambria Math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uk-UA" sz="2400" b="1" i="1" smtClean="0">
                                      <a:latin typeface="Cambria Math"/>
                                    </a:rPr>
                                    <m:t>𝟖</m:t>
                                  </m:r>
                                </m:den>
                              </m:f>
                            </m:oMath>
                          </a14:m>
                          <a:r>
                            <a:rPr lang="uk-UA" sz="2400" b="1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uk-UA" sz="24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uk-UA" sz="2400" b="1" i="1" smtClean="0">
                                      <a:latin typeface="Cambria Math"/>
                                    </a:rPr>
                                    <m:t>х</m:t>
                                  </m:r>
                                </m:num>
                                <m:den>
                                  <m:r>
                                    <a:rPr lang="uk-UA" sz="2400" b="1" i="1" smtClean="0">
                                      <a:latin typeface="Cambria Math"/>
                                    </a:rPr>
                                    <m:t>𝟏𝟎</m:t>
                                  </m:r>
                                </m:den>
                              </m:f>
                            </m:oMath>
                          </a14:m>
                          <a:r>
                            <a:rPr lang="uk-UA" sz="2400" b="1" dirty="0" smtClean="0"/>
                            <a:t> ;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uk-UA" sz="2400" b="1" dirty="0" smtClean="0"/>
                            <a:t>5 )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uk-UA" sz="24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uk-UA" sz="2400" b="1" i="1" smtClean="0">
                                      <a:latin typeface="Cambria Math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uk-UA" sz="2400" b="1" i="1" smtClean="0">
                                      <a:latin typeface="Cambria Math"/>
                                    </a:rPr>
                                    <m:t>𝟏𝟎</m:t>
                                  </m:r>
                                </m:den>
                              </m:f>
                            </m:oMath>
                          </a14:m>
                          <a:r>
                            <a:rPr lang="uk-UA" sz="2400" b="1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uk-UA" sz="24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uk-UA" sz="2400" b="1" i="1" smtClean="0">
                                      <a:latin typeface="Cambria Math"/>
                                    </a:rPr>
                                    <m:t>𝟖</m:t>
                                  </m:r>
                                </m:num>
                                <m:den>
                                  <m:r>
                                    <a:rPr lang="uk-UA" sz="2400" b="1" i="1" smtClean="0">
                                      <a:latin typeface="Cambria Math"/>
                                    </a:rPr>
                                    <m:t>х</m:t>
                                  </m:r>
                                </m:den>
                              </m:f>
                            </m:oMath>
                          </a14:m>
                          <a:r>
                            <a:rPr lang="uk-UA" sz="2400" b="1" dirty="0" smtClean="0"/>
                            <a:t> ;</a:t>
                          </a:r>
                          <a14:m>
                            <m:oMath xmlns:m="http://schemas.openxmlformats.org/officeDocument/2006/math">
                              <m:r>
                                <a:rPr lang="uk-UA" sz="2400" b="1" i="0" smtClean="0">
                                  <a:latin typeface="Cambria Math"/>
                                </a:rPr>
                                <m:t>         </m:t>
                              </m:r>
                              <m:r>
                                <a:rPr lang="uk-UA" sz="2400" b="1" i="0" smtClean="0">
                                  <a:latin typeface="Cambria Math"/>
                                </a:rPr>
                                <m:t>𝟔</m:t>
                              </m:r>
                              <m:r>
                                <a:rPr lang="uk-UA" sz="2400" b="1" i="0" smtClean="0">
                                  <a:latin typeface="Cambria Math"/>
                                </a:rPr>
                                <m:t>)   </m:t>
                              </m:r>
                              <m:f>
                                <m:fPr>
                                  <m:ctrlPr>
                                    <a:rPr lang="uk-UA" sz="24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uk-UA" sz="2400" b="1" i="1" smtClean="0">
                                      <a:latin typeface="Cambria Math"/>
                                    </a:rPr>
                                    <m:t>𝟖</m:t>
                                  </m:r>
                                </m:num>
                                <m:den>
                                  <m:r>
                                    <a:rPr lang="uk-UA" sz="2400" b="1" i="1" smtClean="0">
                                      <a:latin typeface="Cambria Math"/>
                                    </a:rPr>
                                    <m:t>х</m:t>
                                  </m:r>
                                </m:den>
                              </m:f>
                            </m:oMath>
                          </a14:m>
                          <a:r>
                            <a:rPr lang="uk-UA" sz="2400" b="1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uk-UA" sz="24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uk-UA" sz="2400" b="1" i="1" smtClean="0">
                                      <a:latin typeface="Cambria Math"/>
                                    </a:rPr>
                                    <m:t>𝟏𝟔</m:t>
                                  </m:r>
                                </m:num>
                                <m:den>
                                  <m:r>
                                    <a:rPr lang="uk-UA" sz="2400" b="1" i="1" smtClean="0">
                                      <a:latin typeface="Cambria Math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a14:m>
                          <a:r>
                            <a:rPr lang="uk-UA" sz="2400" b="1" dirty="0" smtClean="0"/>
                            <a:t>.</a:t>
                          </a:r>
                          <a:endParaRPr lang="uk-UA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Schoolbook" pitchFamily="18" charset="0"/>
                              <a:ea typeface="+mn-ea"/>
                              <a:cs typeface="+mn-cs"/>
                            </a:rPr>
                            <a:t>3 – </a:t>
                          </a:r>
                          <a:r>
                            <a:rPr kumimoji="0" lang="ru-RU" sz="2400" b="1" i="0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Schoolbook" pitchFamily="18" charset="0"/>
                              <a:ea typeface="+mn-ea"/>
                              <a:cs typeface="+mn-cs"/>
                            </a:rPr>
                            <a:t>добрий</a:t>
                          </a:r>
                          <a:r>
                            <a:rPr kumimoji="0" lang="ru-RU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Schoolbook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ru-RU" sz="2400" b="1" i="0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Schoolbook" pitchFamily="18" charset="0"/>
                              <a:ea typeface="+mn-ea"/>
                              <a:cs typeface="+mn-cs"/>
                            </a:rPr>
                            <a:t>розум</a:t>
                          </a:r>
                          <a:endParaRPr kumimoji="0" lang="ru-RU" sz="24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entury Schoolbook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Schoolbook" pitchFamily="18" charset="0"/>
                              <a:ea typeface="+mn-ea"/>
                              <a:cs typeface="+mn-cs"/>
                            </a:rPr>
                            <a:t>5 – головне </a:t>
                          </a:r>
                          <a:r>
                            <a:rPr kumimoji="0" lang="ru-RU" sz="2400" b="1" i="0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Schoolbook" pitchFamily="18" charset="0"/>
                              <a:ea typeface="+mn-ea"/>
                              <a:cs typeface="+mn-cs"/>
                            </a:rPr>
                            <a:t>це</a:t>
                          </a:r>
                          <a:endParaRPr kumimoji="0" lang="ru-RU" sz="24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entury Schoolbook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1" dirty="0" smtClean="0">
                              <a:latin typeface="Century Schoolbook" pitchFamily="18" charset="0"/>
                            </a:rPr>
                            <a:t>2 – </a:t>
                          </a:r>
                          <a:r>
                            <a:rPr lang="ru-RU" sz="2400" b="1" dirty="0" err="1" smtClean="0">
                              <a:latin typeface="Century Schoolbook" pitchFamily="18" charset="0"/>
                            </a:rPr>
                            <a:t>застосовувати</a:t>
                          </a:r>
                          <a:r>
                            <a:rPr lang="ru-RU" sz="2400" b="1" dirty="0" smtClean="0">
                              <a:latin typeface="Century Schoolbook" pitchFamily="18" charset="0"/>
                            </a:rPr>
                            <a:t> </a:t>
                          </a:r>
                          <a:r>
                            <a:rPr lang="ru-RU" sz="2400" b="1" dirty="0" err="1" smtClean="0">
                              <a:latin typeface="Century Schoolbook" pitchFamily="18" charset="0"/>
                            </a:rPr>
                            <a:t>його</a:t>
                          </a:r>
                          <a:endParaRPr lang="ru-RU" sz="2400" b="1" dirty="0" smtClean="0">
                            <a:latin typeface="Century Schoolbook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1" dirty="0" smtClean="0">
                              <a:latin typeface="Century Schoolbook" pitchFamily="18" charset="0"/>
                            </a:rPr>
                            <a:t>4  – </a:t>
                          </a:r>
                          <a:r>
                            <a:rPr lang="ru-RU" sz="2400" b="1" dirty="0" err="1" smtClean="0">
                              <a:latin typeface="Century Schoolbook" pitchFamily="18" charset="0"/>
                            </a:rPr>
                            <a:t>недостатньо</a:t>
                          </a:r>
                          <a:endParaRPr lang="ru-RU" sz="2400" b="1" dirty="0" smtClean="0">
                            <a:latin typeface="Century Schoolbook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1" dirty="0" smtClean="0">
                              <a:latin typeface="Century Schoolbook" pitchFamily="18" charset="0"/>
                            </a:rPr>
                            <a:t>1 – </a:t>
                          </a:r>
                          <a:r>
                            <a:rPr lang="ru-RU" sz="2400" b="1" dirty="0" err="1" smtClean="0">
                              <a:latin typeface="Century Schoolbook" pitchFamily="18" charset="0"/>
                            </a:rPr>
                            <a:t>мати</a:t>
                          </a:r>
                          <a:r>
                            <a:rPr lang="ru-RU" sz="2400" b="1" dirty="0" smtClean="0">
                              <a:latin typeface="Century Schoolbook" pitchFamily="18" charset="0"/>
                            </a:rPr>
                            <a:t> </a:t>
                          </a:r>
                          <a:r>
                            <a:rPr lang="ru-RU" sz="2400" b="1" dirty="0" err="1" smtClean="0">
                              <a:latin typeface="Century Schoolbook" pitchFamily="18" charset="0"/>
                            </a:rPr>
                            <a:t>лише</a:t>
                          </a:r>
                          <a:endParaRPr lang="ru-RU" sz="2400" b="1" dirty="0" smtClean="0">
                            <a:latin typeface="Century Schoolbook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1" dirty="0" smtClean="0">
                              <a:latin typeface="Century Schoolbook" pitchFamily="18" charset="0"/>
                            </a:rPr>
                            <a:t>16 – </a:t>
                          </a:r>
                          <a:r>
                            <a:rPr lang="ru-RU" sz="2400" b="1" dirty="0" err="1" smtClean="0">
                              <a:latin typeface="Century Schoolbook" pitchFamily="18" charset="0"/>
                            </a:rPr>
                            <a:t>раціонально</a:t>
                          </a:r>
                          <a:endParaRPr lang="uk-UA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я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08997"/>
                  </p:ext>
                </p:extLst>
              </p:nvPr>
            </p:nvGraphicFramePr>
            <p:xfrm>
              <a:off x="1115616" y="1268760"/>
              <a:ext cx="7080448" cy="3423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40224"/>
                    <a:gridCol w="3540224"/>
                  </a:tblGrid>
                  <a:tr h="1127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uk-UA" sz="1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Користуючись основною властивістю пропорції </a:t>
                          </a:r>
                          <a:r>
                            <a:rPr kumimoji="0" lang="uk-UA" sz="1400" b="1" i="0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розв</a:t>
                          </a:r>
                          <a:r>
                            <a:rPr kumimoji="0" lang="en-US" sz="1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’</a:t>
                          </a:r>
                          <a:r>
                            <a:rPr kumimoji="0" lang="uk-UA" sz="1400" b="1" i="0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яжіть</a:t>
                          </a:r>
                          <a:r>
                            <a:rPr kumimoji="0" lang="uk-UA" sz="1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рівняння і за допомогою таблиці складіть вислів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uk-UA" sz="1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Ключ.</a:t>
                          </a:r>
                          <a:r>
                            <a:rPr kumimoji="0" lang="uk-UA" sz="1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uk-UA" sz="1800" b="1" i="1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Розв</a:t>
                          </a:r>
                          <a: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’</a:t>
                          </a:r>
                          <a:r>
                            <a:rPr kumimoji="0" lang="uk-UA" sz="1800" b="1" i="1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язку</a:t>
                          </a:r>
                          <a:r>
                            <a:rPr kumimoji="0" lang="uk-UA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першого рівняння відповідає словосполучення, яке буде першим і т.д.</a:t>
                          </a:r>
                          <a:endParaRPr lang="uk-UA" sz="1800" b="1" i="1" dirty="0"/>
                        </a:p>
                      </a:txBody>
                      <a:tcPr/>
                    </a:tc>
                  </a:tr>
                  <a:tr h="2295480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49337" r="-100000" b="-53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Schoolbook" pitchFamily="18" charset="0"/>
                              <a:ea typeface="+mn-ea"/>
                              <a:cs typeface="+mn-cs"/>
                            </a:rPr>
                            <a:t>3 – </a:t>
                          </a:r>
                          <a:r>
                            <a:rPr kumimoji="0" lang="ru-RU" sz="2400" b="1" i="0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Schoolbook" pitchFamily="18" charset="0"/>
                              <a:ea typeface="+mn-ea"/>
                              <a:cs typeface="+mn-cs"/>
                            </a:rPr>
                            <a:t>добрий</a:t>
                          </a:r>
                          <a:r>
                            <a:rPr kumimoji="0" lang="ru-RU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Schoolbook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ru-RU" sz="2400" b="1" i="0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Schoolbook" pitchFamily="18" charset="0"/>
                              <a:ea typeface="+mn-ea"/>
                              <a:cs typeface="+mn-cs"/>
                            </a:rPr>
                            <a:t>розум</a:t>
                          </a:r>
                          <a:endParaRPr kumimoji="0" lang="ru-RU" sz="24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entury Schoolbook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Schoolbook" pitchFamily="18" charset="0"/>
                              <a:ea typeface="+mn-ea"/>
                              <a:cs typeface="+mn-cs"/>
                            </a:rPr>
                            <a:t>5 – головне </a:t>
                          </a:r>
                          <a:r>
                            <a:rPr kumimoji="0" lang="ru-RU" sz="2400" b="1" i="0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Schoolbook" pitchFamily="18" charset="0"/>
                              <a:ea typeface="+mn-ea"/>
                              <a:cs typeface="+mn-cs"/>
                            </a:rPr>
                            <a:t>це</a:t>
                          </a:r>
                          <a:endParaRPr kumimoji="0" lang="ru-RU" sz="24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entury Schoolbook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1" dirty="0" smtClean="0">
                              <a:latin typeface="Century Schoolbook" pitchFamily="18" charset="0"/>
                            </a:rPr>
                            <a:t>2 – </a:t>
                          </a:r>
                          <a:r>
                            <a:rPr lang="ru-RU" sz="2400" b="1" dirty="0" err="1" smtClean="0">
                              <a:latin typeface="Century Schoolbook" pitchFamily="18" charset="0"/>
                            </a:rPr>
                            <a:t>застосовувати</a:t>
                          </a:r>
                          <a:r>
                            <a:rPr lang="ru-RU" sz="2400" b="1" dirty="0" smtClean="0">
                              <a:latin typeface="Century Schoolbook" pitchFamily="18" charset="0"/>
                            </a:rPr>
                            <a:t> </a:t>
                          </a:r>
                          <a:r>
                            <a:rPr lang="ru-RU" sz="2400" b="1" dirty="0" err="1" smtClean="0">
                              <a:latin typeface="Century Schoolbook" pitchFamily="18" charset="0"/>
                            </a:rPr>
                            <a:t>його</a:t>
                          </a:r>
                          <a:endParaRPr lang="ru-RU" sz="2400" b="1" dirty="0" smtClean="0">
                            <a:latin typeface="Century Schoolbook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1" dirty="0" smtClean="0">
                              <a:latin typeface="Century Schoolbook" pitchFamily="18" charset="0"/>
                            </a:rPr>
                            <a:t>4  – </a:t>
                          </a:r>
                          <a:r>
                            <a:rPr lang="ru-RU" sz="2400" b="1" dirty="0" err="1" smtClean="0">
                              <a:latin typeface="Century Schoolbook" pitchFamily="18" charset="0"/>
                            </a:rPr>
                            <a:t>недостатньо</a:t>
                          </a:r>
                          <a:endParaRPr lang="ru-RU" sz="2400" b="1" dirty="0" smtClean="0">
                            <a:latin typeface="Century Schoolbook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1" dirty="0" smtClean="0">
                              <a:latin typeface="Century Schoolbook" pitchFamily="18" charset="0"/>
                            </a:rPr>
                            <a:t>1 – </a:t>
                          </a:r>
                          <a:r>
                            <a:rPr lang="ru-RU" sz="2400" b="1" dirty="0" err="1" smtClean="0">
                              <a:latin typeface="Century Schoolbook" pitchFamily="18" charset="0"/>
                            </a:rPr>
                            <a:t>мати</a:t>
                          </a:r>
                          <a:r>
                            <a:rPr lang="ru-RU" sz="2400" b="1" dirty="0" smtClean="0">
                              <a:latin typeface="Century Schoolbook" pitchFamily="18" charset="0"/>
                            </a:rPr>
                            <a:t> </a:t>
                          </a:r>
                          <a:r>
                            <a:rPr lang="ru-RU" sz="2400" b="1" dirty="0" err="1" smtClean="0">
                              <a:latin typeface="Century Schoolbook" pitchFamily="18" charset="0"/>
                            </a:rPr>
                            <a:t>лише</a:t>
                          </a:r>
                          <a:endParaRPr lang="ru-RU" sz="2400" b="1" dirty="0" smtClean="0">
                            <a:latin typeface="Century Schoolbook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1" dirty="0" smtClean="0">
                              <a:latin typeface="Century Schoolbook" pitchFamily="18" charset="0"/>
                            </a:rPr>
                            <a:t>16 – </a:t>
                          </a:r>
                          <a:r>
                            <a:rPr lang="ru-RU" sz="2400" b="1" dirty="0" err="1" smtClean="0">
                              <a:latin typeface="Century Schoolbook" pitchFamily="18" charset="0"/>
                            </a:rPr>
                            <a:t>раціонально</a:t>
                          </a:r>
                          <a:endParaRPr lang="uk-UA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>
            <a:off x="792937" y="5099991"/>
            <a:ext cx="2298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Недостатньо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3157" y="5127611"/>
            <a:ext cx="1978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0070C0"/>
                </a:solidFill>
              </a:rPr>
              <a:t>мати лише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08118" y="5105797"/>
            <a:ext cx="2512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0070C0"/>
                </a:solidFill>
              </a:rPr>
              <a:t>добрий розум.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9961" y="5579887"/>
            <a:ext cx="211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0070C0"/>
                </a:solidFill>
              </a:rPr>
              <a:t>Головне – це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77152" y="5583062"/>
            <a:ext cx="2164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0070C0"/>
                </a:solidFill>
              </a:rPr>
              <a:t>раціонально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03817" y="6039712"/>
            <a:ext cx="3466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400" b="1" dirty="0">
                <a:solidFill>
                  <a:srgbClr val="0070C0"/>
                </a:solidFill>
              </a:rPr>
              <a:t>застосовувати його.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33107" y="242939"/>
            <a:ext cx="4355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i="1" dirty="0" err="1" smtClean="0">
                <a:solidFill>
                  <a:prstClr val="black"/>
                </a:solidFill>
                <a:latin typeface="Century Schoolbook" pitchFamily="18" charset="0"/>
              </a:rPr>
              <a:t>Розвиваюча</a:t>
            </a:r>
            <a:r>
              <a:rPr lang="ru-RU" sz="2800" b="1" i="1" dirty="0" smtClean="0">
                <a:solidFill>
                  <a:prstClr val="black"/>
                </a:solidFill>
                <a:latin typeface="Century Schoolbook" pitchFamily="18" charset="0"/>
              </a:rPr>
              <a:t> </a:t>
            </a:r>
            <a:endParaRPr lang="ru-RU" sz="2800" b="1" i="1" dirty="0" smtClean="0">
              <a:solidFill>
                <a:prstClr val="black"/>
              </a:solidFill>
              <a:latin typeface="Century Schoolbook" pitchFamily="18" charset="0"/>
            </a:endParaRPr>
          </a:p>
          <a:p>
            <a:pPr lvl="0" algn="ctr"/>
            <a:r>
              <a:rPr lang="ru-RU" sz="2800" b="1" i="1" dirty="0" err="1" smtClean="0">
                <a:solidFill>
                  <a:prstClr val="black"/>
                </a:solidFill>
                <a:latin typeface="Century Schoolbook" pitchFamily="18" charset="0"/>
              </a:rPr>
              <a:t>сходинка</a:t>
            </a:r>
            <a:endParaRPr lang="ru-RU" sz="2800" b="1" i="1" dirty="0">
              <a:solidFill>
                <a:prstClr val="black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6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96113" y="201967"/>
            <a:ext cx="8064896" cy="6408712"/>
          </a:xfrm>
          <a:prstGeom prst="roundRect">
            <a:avLst/>
          </a:prstGeom>
          <a:solidFill>
            <a:schemeClr val="bg1"/>
          </a:solidFill>
          <a:ln w="254000" cmpd="tri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-144524" y="0"/>
            <a:ext cx="4248472" cy="141277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0" cmpd="tri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113" y="134888"/>
            <a:ext cx="2843808" cy="1143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b="1" dirty="0" err="1" smtClean="0">
                <a:solidFill>
                  <a:schemeClr val="tx1"/>
                </a:solidFill>
                <a:latin typeface="Book Antiqua" pitchFamily="18" charset="0"/>
              </a:rPr>
              <a:t>Розв</a:t>
            </a:r>
            <a:r>
              <a:rPr lang="en-US" sz="1800" b="1" dirty="0" smtClean="0">
                <a:solidFill>
                  <a:schemeClr val="tx1"/>
                </a:solidFill>
                <a:latin typeface="Book Antiqua" pitchFamily="18" charset="0"/>
              </a:rPr>
              <a:t>’</a:t>
            </a:r>
            <a:r>
              <a:rPr lang="uk-UA" sz="1800" b="1" dirty="0" err="1" smtClean="0">
                <a:solidFill>
                  <a:schemeClr val="tx1"/>
                </a:solidFill>
                <a:latin typeface="Book Antiqua" pitchFamily="18" charset="0"/>
              </a:rPr>
              <a:t>язування</a:t>
            </a:r>
            <a:r>
              <a:rPr lang="uk-UA" sz="1800" b="1" dirty="0" smtClean="0">
                <a:solidFill>
                  <a:schemeClr val="tx1"/>
                </a:solidFill>
                <a:latin typeface="Book Antiqua" pitchFamily="18" charset="0"/>
              </a:rPr>
              <a:t> рівнянь на основну властивість  пропорції</a:t>
            </a:r>
            <a:endParaRPr lang="ru-RU" sz="1800" dirty="0"/>
          </a:p>
        </p:txBody>
      </p:sp>
      <p:pic>
        <p:nvPicPr>
          <p:cNvPr id="16" name="Рисунок 15" descr="Рисунок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5538975"/>
            <a:ext cx="1440160" cy="1319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5700" y="1665127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Задача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2460" y="2276872"/>
            <a:ext cx="57857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 100 грамах чорної смородини міститься приблизно 250 міліграм вітаміну С (1 мг = 0, 001 г). Визначте вміст вітаміну С в грамах на 1 кг  чорної смородини.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734" y="606996"/>
            <a:ext cx="25050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39752" y="5347797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/>
              <a:t>100 г смородини – 250 мг вітаміну</a:t>
            </a:r>
          </a:p>
          <a:p>
            <a:r>
              <a:rPr lang="uk-UA" sz="2400" b="1" i="1" dirty="0" smtClean="0"/>
              <a:t>1 кг смородини –    х мг  вітаміну</a:t>
            </a:r>
            <a:endParaRPr lang="uk-UA" sz="2400" b="1" i="1" dirty="0"/>
          </a:p>
        </p:txBody>
      </p:sp>
    </p:spTree>
    <p:extLst>
      <p:ext uri="{BB962C8B-B14F-4D97-AF65-F5344CB8AC3E}">
        <p14:creationId xmlns:p14="http://schemas.microsoft.com/office/powerpoint/2010/main" val="3438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39552" y="188640"/>
            <a:ext cx="8064896" cy="6408712"/>
          </a:xfrm>
          <a:prstGeom prst="roundRect">
            <a:avLst/>
          </a:prstGeom>
          <a:solidFill>
            <a:schemeClr val="bg1"/>
          </a:solidFill>
          <a:ln w="254000" cmpd="tri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2400" dirty="0">
              <a:solidFill>
                <a:prstClr val="black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-684584" y="-99392"/>
            <a:ext cx="4248472" cy="141277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0" cmpd="tri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843808" cy="1143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b="1" dirty="0" err="1" smtClean="0">
                <a:solidFill>
                  <a:schemeClr val="tx1"/>
                </a:solidFill>
                <a:latin typeface="Book Antiqua" pitchFamily="18" charset="0"/>
              </a:rPr>
              <a:t>Розв</a:t>
            </a:r>
            <a:r>
              <a:rPr lang="en-US" sz="1800" b="1" dirty="0" smtClean="0">
                <a:solidFill>
                  <a:schemeClr val="tx1"/>
                </a:solidFill>
                <a:latin typeface="Book Antiqua" pitchFamily="18" charset="0"/>
              </a:rPr>
              <a:t>’</a:t>
            </a:r>
            <a:r>
              <a:rPr lang="uk-UA" sz="1800" b="1" dirty="0" err="1" smtClean="0">
                <a:solidFill>
                  <a:schemeClr val="tx1"/>
                </a:solidFill>
                <a:latin typeface="Book Antiqua" pitchFamily="18" charset="0"/>
              </a:rPr>
              <a:t>язування</a:t>
            </a:r>
            <a:r>
              <a:rPr lang="uk-UA" sz="1800" b="1" dirty="0" smtClean="0">
                <a:solidFill>
                  <a:schemeClr val="tx1"/>
                </a:solidFill>
                <a:latin typeface="Book Antiqua" pitchFamily="18" charset="0"/>
              </a:rPr>
              <a:t> рівнянь на основну властивість  пропорції</a:t>
            </a:r>
            <a:endParaRPr lang="ru-RU" sz="1800" dirty="0"/>
          </a:p>
        </p:txBody>
      </p:sp>
      <p:pic>
        <p:nvPicPr>
          <p:cNvPr id="16" name="Рисунок 15" descr="Рисунок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5538975"/>
            <a:ext cx="1440160" cy="1319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1468234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2400" dirty="0">
                <a:solidFill>
                  <a:prstClr val="black"/>
                </a:solidFill>
              </a:rPr>
              <a:t>Подивіться уважно і скажіть: у якому варіанті правильно </a:t>
            </a:r>
            <a:r>
              <a:rPr lang="uk-UA" sz="2400" dirty="0" err="1">
                <a:solidFill>
                  <a:prstClr val="black"/>
                </a:solidFill>
              </a:rPr>
              <a:t>розв</a:t>
            </a:r>
            <a:r>
              <a:rPr lang="en-US" sz="2400" dirty="0">
                <a:solidFill>
                  <a:prstClr val="black"/>
                </a:solidFill>
              </a:rPr>
              <a:t>’</a:t>
            </a:r>
            <a:r>
              <a:rPr lang="ru-RU" sz="2400" dirty="0" err="1">
                <a:solidFill>
                  <a:prstClr val="black"/>
                </a:solidFill>
              </a:rPr>
              <a:t>язане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рівняння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endParaRPr lang="uk-UA" sz="2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74853" y="2420888"/>
                <a:ext cx="4461243" cy="3669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uk-UA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sz="3200" b="0" i="1" smtClean="0">
                            <a:latin typeface="Cambria Math"/>
                          </a:rPr>
                          <m:t>3 </m:t>
                        </m:r>
                      </m:num>
                      <m:den>
                        <m:r>
                          <a:rPr lang="uk-UA" sz="3200" b="0" i="1" smtClean="0">
                            <a:latin typeface="Cambria Math"/>
                          </a:rPr>
                          <m:t>х</m:t>
                        </m:r>
                      </m:den>
                    </m:f>
                    <m:r>
                      <a:rPr lang="uk-UA" sz="320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uk-UA" sz="32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uk-UA" sz="3200" b="0" i="1" smtClean="0">
                            <a:latin typeface="Cambria Math"/>
                            <a:ea typeface="Cambria Math"/>
                          </a:rPr>
                          <m:t>6</m:t>
                        </m:r>
                      </m:num>
                      <m:den>
                        <m:r>
                          <a:rPr lang="uk-UA" sz="3200" b="0" i="1" smtClean="0">
                            <a:latin typeface="Cambria Math"/>
                            <a:ea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uk-UA" sz="3200" dirty="0" smtClean="0"/>
                  <a:t> ,        х </a:t>
                </a:r>
                <a14:m>
                  <m:oMath xmlns:m="http://schemas.openxmlformats.org/officeDocument/2006/math">
                    <m:r>
                      <a:rPr lang="uk-UA" sz="320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uk-UA" sz="32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uk-UA" sz="3200" b="0" i="1" smtClean="0">
                            <a:latin typeface="Cambria Math"/>
                            <a:ea typeface="Cambria Math"/>
                          </a:rPr>
                          <m:t>6∙3</m:t>
                        </m:r>
                      </m:num>
                      <m:den>
                        <m:r>
                          <a:rPr lang="uk-UA" sz="3200" b="0" i="1" smtClean="0">
                            <a:latin typeface="Cambria Math"/>
                            <a:ea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uk-UA" sz="3200" dirty="0" smtClean="0"/>
                  <a:t> ;</a:t>
                </a:r>
              </a:p>
              <a:p>
                <a:pPr marL="514350" indent="-514350">
                  <a:buAutoNum type="arabicParenR"/>
                </a:pPr>
                <a:endParaRPr lang="uk-UA" sz="3200" dirty="0"/>
              </a:p>
              <a:p>
                <a:pPr marL="514350" lvl="0" indent="-514350">
                  <a:buFontTx/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uk-UA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3 </m:t>
                        </m:r>
                      </m:num>
                      <m:den>
                        <m:r>
                          <a:rPr lang="uk-UA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х</m:t>
                        </m:r>
                      </m:den>
                    </m:f>
                    <m:r>
                      <a:rPr lang="uk-UA" sz="3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uk-UA" sz="3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uk-UA" sz="3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6</m:t>
                        </m:r>
                      </m:num>
                      <m:den>
                        <m:r>
                          <a:rPr lang="uk-UA" sz="3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uk-UA" sz="3200" dirty="0" smtClean="0"/>
                  <a:t> ,        </a:t>
                </a:r>
                <a:r>
                  <a:rPr lang="uk-UA" sz="3200" dirty="0" smtClean="0">
                    <a:solidFill>
                      <a:prstClr val="black"/>
                    </a:solidFill>
                  </a:rPr>
                  <a:t>х </a:t>
                </a:r>
                <a14:m>
                  <m:oMath xmlns:m="http://schemas.openxmlformats.org/officeDocument/2006/math">
                    <m:r>
                      <a:rPr lang="uk-UA" sz="3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uk-UA" sz="32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uk-UA" sz="3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6</m:t>
                        </m:r>
                      </m:num>
                      <m:den>
                        <m:r>
                          <a:rPr lang="uk-UA" sz="32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3∙</m:t>
                        </m:r>
                        <m:r>
                          <a:rPr lang="uk-UA" sz="3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uk-UA" sz="3200" dirty="0">
                    <a:solidFill>
                      <a:prstClr val="black"/>
                    </a:solidFill>
                  </a:rPr>
                  <a:t> </a:t>
                </a:r>
                <a:r>
                  <a:rPr lang="uk-UA" sz="3200" dirty="0" smtClean="0">
                    <a:solidFill>
                      <a:prstClr val="black"/>
                    </a:solidFill>
                  </a:rPr>
                  <a:t>;</a:t>
                </a:r>
              </a:p>
              <a:p>
                <a:pPr marL="514350" lvl="0" indent="-514350">
                  <a:buFontTx/>
                  <a:buAutoNum type="arabicParenR"/>
                </a:pPr>
                <a:endParaRPr lang="uk-UA" sz="3200" dirty="0">
                  <a:solidFill>
                    <a:prstClr val="black"/>
                  </a:solidFill>
                </a:endParaRPr>
              </a:p>
              <a:p>
                <a:pPr marL="514350" lvl="0" indent="-514350">
                  <a:buFontTx/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uk-UA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3 </m:t>
                        </m:r>
                      </m:num>
                      <m:den>
                        <m:r>
                          <a:rPr lang="uk-UA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х</m:t>
                        </m:r>
                      </m:den>
                    </m:f>
                    <m:r>
                      <a:rPr lang="uk-UA" sz="3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uk-UA" sz="3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uk-UA" sz="3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6</m:t>
                        </m:r>
                      </m:num>
                      <m:den>
                        <m:r>
                          <a:rPr lang="uk-UA" sz="3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uk-UA" sz="3200" dirty="0" smtClean="0">
                    <a:solidFill>
                      <a:prstClr val="black"/>
                    </a:solidFill>
                  </a:rPr>
                  <a:t> ,        х </a:t>
                </a:r>
                <a14:m>
                  <m:oMath xmlns:m="http://schemas.openxmlformats.org/officeDocument/2006/math">
                    <m:r>
                      <a:rPr lang="uk-UA" sz="3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uk-UA" sz="3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uk-UA" sz="3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6∙3</m:t>
                        </m:r>
                      </m:num>
                      <m:den>
                        <m:r>
                          <a:rPr lang="uk-UA" sz="3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uk-UA" sz="3200" dirty="0" smtClean="0">
                    <a:solidFill>
                      <a:prstClr val="black"/>
                    </a:solidFill>
                  </a:rPr>
                  <a:t> .</a:t>
                </a:r>
                <a:endParaRPr lang="uk-UA" sz="3200" dirty="0">
                  <a:solidFill>
                    <a:prstClr val="black"/>
                  </a:solidFill>
                </a:endParaRPr>
              </a:p>
              <a:p>
                <a:pPr marL="514350" indent="-514350">
                  <a:buAutoNum type="arabicParenR"/>
                </a:pPr>
                <a:endParaRPr lang="uk-UA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853" y="2420888"/>
                <a:ext cx="4461243" cy="366908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 descr="Рисунок1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444208" y="2924944"/>
            <a:ext cx="1878884" cy="201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1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39552" y="188640"/>
            <a:ext cx="8064896" cy="6408712"/>
          </a:xfrm>
          <a:prstGeom prst="roundRect">
            <a:avLst/>
          </a:prstGeom>
          <a:solidFill>
            <a:schemeClr val="bg1"/>
          </a:solidFill>
          <a:ln w="254000" cmpd="tri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-396552" y="44624"/>
            <a:ext cx="3960440" cy="136815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0" cmpd="tri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843808" cy="1143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b="1" dirty="0" err="1" smtClean="0">
                <a:solidFill>
                  <a:schemeClr val="tx1"/>
                </a:solidFill>
                <a:latin typeface="Book Antiqua" pitchFamily="18" charset="0"/>
              </a:rPr>
              <a:t>Розв</a:t>
            </a:r>
            <a:r>
              <a:rPr lang="en-US" sz="1800" b="1" dirty="0" smtClean="0">
                <a:solidFill>
                  <a:schemeClr val="tx1"/>
                </a:solidFill>
                <a:latin typeface="Book Antiqua" pitchFamily="18" charset="0"/>
              </a:rPr>
              <a:t>’</a:t>
            </a:r>
            <a:r>
              <a:rPr lang="uk-UA" sz="1800" b="1" dirty="0" err="1" smtClean="0">
                <a:solidFill>
                  <a:schemeClr val="tx1"/>
                </a:solidFill>
                <a:latin typeface="Book Antiqua" pitchFamily="18" charset="0"/>
              </a:rPr>
              <a:t>язування</a:t>
            </a:r>
            <a:r>
              <a:rPr lang="uk-UA" sz="1800" b="1" dirty="0" smtClean="0">
                <a:solidFill>
                  <a:schemeClr val="tx1"/>
                </a:solidFill>
                <a:latin typeface="Book Antiqua" pitchFamily="18" charset="0"/>
              </a:rPr>
              <a:t> рівнянь на основну властивість  пропорції</a:t>
            </a:r>
            <a:endParaRPr lang="ru-RU" sz="1800" dirty="0"/>
          </a:p>
        </p:txBody>
      </p:sp>
      <p:pic>
        <p:nvPicPr>
          <p:cNvPr id="16" name="Рисунок 15" descr="Рисунок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5538975"/>
            <a:ext cx="1440160" cy="1319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3888" y="843970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/>
              <a:t>Домашнє</a:t>
            </a:r>
          </a:p>
          <a:p>
            <a:pPr algn="ctr"/>
            <a:r>
              <a:rPr lang="uk-UA" sz="4800" dirty="0" smtClean="0"/>
              <a:t>завдання</a:t>
            </a:r>
            <a:endParaRPr lang="uk-UA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2538154"/>
            <a:ext cx="65527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П. 23, </a:t>
            </a:r>
          </a:p>
          <a:p>
            <a:r>
              <a:rPr lang="uk-UA" dirty="0"/>
              <a:t> </a:t>
            </a:r>
            <a:r>
              <a:rPr lang="uk-UA" dirty="0" smtClean="0"/>
              <a:t>  № 673, 675.</a:t>
            </a:r>
          </a:p>
          <a:p>
            <a:pPr algn="ctr"/>
            <a:r>
              <a:rPr lang="uk-UA" b="1" i="1" dirty="0" smtClean="0"/>
              <a:t>Творче завдання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Провести  конкурс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краси у своїй сім'ї.</a:t>
            </a:r>
            <a:r>
              <a:rPr lang="uk-UA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             </a:t>
            </a:r>
            <a:endParaRPr lang="uk-UA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  Для цього виміряйте весь ріст, висоту тулуба з головою та довжину тіла від пояса до землі. Складіть із знайдених чисел  (у сантиметрах) відповідні відношення. Порівняйте  їх з </a:t>
            </a:r>
            <a:r>
              <a:rPr lang="uk-UA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відношеннями золотого перерізу – 1, 618.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uk-UA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uk-UA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Хто ж </a:t>
            </a:r>
            <a:r>
              <a:rPr lang="uk-UA" i="1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найпропорційніший</a:t>
            </a:r>
            <a:r>
              <a:rPr lang="uk-UA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? </a:t>
            </a:r>
            <a:endParaRPr lang="uk-UA" i="1" dirty="0">
              <a:latin typeface="Calibri"/>
              <a:ea typeface="Calibri"/>
              <a:cs typeface="Times New Roman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8996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39552" y="188640"/>
            <a:ext cx="8064896" cy="6408712"/>
          </a:xfrm>
          <a:prstGeom prst="roundRect">
            <a:avLst/>
          </a:prstGeom>
          <a:solidFill>
            <a:schemeClr val="bg1"/>
          </a:solidFill>
          <a:ln w="254000" cmpd="tri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-684584" y="-99392"/>
            <a:ext cx="4248472" cy="141277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0" cmpd="tri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843808" cy="1143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b="1" dirty="0" err="1" smtClean="0">
                <a:solidFill>
                  <a:schemeClr val="tx1"/>
                </a:solidFill>
                <a:latin typeface="Book Antiqua" pitchFamily="18" charset="0"/>
              </a:rPr>
              <a:t>Розв</a:t>
            </a:r>
            <a:r>
              <a:rPr lang="en-US" sz="1800" b="1" dirty="0" smtClean="0">
                <a:solidFill>
                  <a:schemeClr val="tx1"/>
                </a:solidFill>
                <a:latin typeface="Book Antiqua" pitchFamily="18" charset="0"/>
              </a:rPr>
              <a:t>’</a:t>
            </a:r>
            <a:r>
              <a:rPr lang="uk-UA" sz="1800" b="1" dirty="0" err="1" smtClean="0">
                <a:solidFill>
                  <a:schemeClr val="tx1"/>
                </a:solidFill>
                <a:latin typeface="Book Antiqua" pitchFamily="18" charset="0"/>
              </a:rPr>
              <a:t>язування</a:t>
            </a:r>
            <a:r>
              <a:rPr lang="uk-UA" sz="1800" b="1" dirty="0" smtClean="0">
                <a:solidFill>
                  <a:schemeClr val="tx1"/>
                </a:solidFill>
                <a:latin typeface="Book Antiqua" pitchFamily="18" charset="0"/>
              </a:rPr>
              <a:t> рівнянь на основну властивість  пропорції</a:t>
            </a:r>
            <a:endParaRPr lang="ru-RU" sz="1800" dirty="0"/>
          </a:p>
        </p:txBody>
      </p:sp>
      <p:pic>
        <p:nvPicPr>
          <p:cNvPr id="16" name="Рисунок 15" descr="Рисунок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5538975"/>
            <a:ext cx="1440160" cy="1319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1412776"/>
            <a:ext cx="77768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Клоун </a:t>
            </a:r>
            <a:r>
              <a:rPr lang="uk-UA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Гоша</a:t>
            </a:r>
            <a:r>
              <a:rPr lang="uk-UA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записав пропорції, а публіка розсміялася. Знайдіть, де допущені помилки</a:t>
            </a:r>
          </a:p>
          <a:p>
            <a:endParaRPr lang="uk-UA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7544" y="2564904"/>
                <a:ext cx="8496944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5400" b="1" i="1" dirty="0" smtClean="0">
                    <a:solidFill>
                      <a:schemeClr val="accent5">
                        <a:lumMod val="75000"/>
                      </a:schemeClr>
                    </a:solidFill>
                    <a:latin typeface="+mj-lt"/>
                  </a:rPr>
                  <a:t>5: 2 = 10 : 4   </a:t>
                </a:r>
                <a:r>
                  <a:rPr lang="uk-UA" sz="5400" b="1" i="1" dirty="0" smtClean="0">
                    <a:solidFill>
                      <a:srgbClr val="7030A0"/>
                    </a:solidFill>
                    <a:latin typeface="+mj-lt"/>
                  </a:rPr>
                  <a:t>21: 3 =14 : 2</a:t>
                </a:r>
              </a:p>
              <a:p>
                <a:r>
                  <a:rPr lang="uk-UA" sz="5400" b="1" i="1" dirty="0" smtClean="0">
                    <a:solidFill>
                      <a:srgbClr val="FFC000"/>
                    </a:solidFill>
                    <a:latin typeface="+mj-lt"/>
                  </a:rPr>
                  <a:t>           8 : 2 = 24 : 6</a:t>
                </a:r>
                <a:r>
                  <a:rPr lang="uk-UA" sz="5400" b="1" i="1" dirty="0" smtClean="0">
                    <a:solidFill>
                      <a:schemeClr val="accent5">
                        <a:lumMod val="75000"/>
                      </a:schemeClr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uk-UA" sz="5400" b="1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uk-UA" sz="5400" b="1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5400" b="1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uk-UA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uk-UA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uk-UA" sz="54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uk-UA" sz="5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uk-UA" sz="5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uk-UA" sz="5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</m:num>
                        <m:den>
                          <m:r>
                            <a:rPr lang="uk-UA" sz="5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𝟏𝟐</m:t>
                          </m:r>
                        </m:den>
                      </m:f>
                      <m:r>
                        <a:rPr lang="uk-UA" sz="5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       </m:t>
                      </m:r>
                      <m:f>
                        <m:fPr>
                          <m:ctrlPr>
                            <a:rPr lang="uk-UA" sz="5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5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uk-UA" sz="5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uk-UA" sz="5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uk-UA" sz="54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uk-UA" sz="54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𝟏𝟐</m:t>
                          </m:r>
                        </m:num>
                        <m:den>
                          <m:r>
                            <a:rPr lang="uk-UA" sz="54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uk-UA" sz="5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</a:endParaRPr>
              </a:p>
              <a:p>
                <a:endParaRPr lang="uk-UA" sz="5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564904"/>
                <a:ext cx="8496944" cy="4154984"/>
              </a:xfrm>
              <a:prstGeom prst="rect">
                <a:avLst/>
              </a:prstGeom>
              <a:blipFill rotWithShape="1">
                <a:blip r:embed="rId4"/>
                <a:stretch>
                  <a:fillRect l="-3874" t="-4112" r="-150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200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ru-RU" sz="3600" dirty="0"/>
              <a:t>Розв’язування </a:t>
            </a:r>
            <a:r>
              <a:rPr lang="ru-RU" sz="3600" dirty="0" err="1"/>
              <a:t>рівнянь</a:t>
            </a:r>
            <a:r>
              <a:rPr lang="ru-RU" sz="3600" dirty="0"/>
              <a:t> на </a:t>
            </a:r>
            <a:r>
              <a:rPr lang="ru-RU" sz="3600" dirty="0" err="1"/>
              <a:t>основну</a:t>
            </a:r>
            <a:r>
              <a:rPr lang="ru-RU" sz="3600" dirty="0"/>
              <a:t> </a:t>
            </a:r>
            <a:r>
              <a:rPr lang="ru-RU" sz="3600" dirty="0" err="1"/>
              <a:t>властивість</a:t>
            </a:r>
            <a:r>
              <a:rPr lang="ru-RU" sz="3600" dirty="0"/>
              <a:t>  </a:t>
            </a:r>
            <a:r>
              <a:rPr lang="ru-RU" sz="3600" dirty="0" err="1"/>
              <a:t>пропорції</a:t>
            </a:r>
            <a:endParaRPr lang="uk-UA" sz="36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971600" y="1628800"/>
            <a:ext cx="7088832" cy="4464496"/>
          </a:xfrm>
        </p:spPr>
        <p:txBody>
          <a:bodyPr/>
          <a:lstStyle/>
          <a:p>
            <a:r>
              <a:rPr lang="ru-RU" sz="2400" b="1" dirty="0"/>
              <a:t>Мета уроку: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dirty="0" err="1" smtClean="0"/>
              <a:t>використовувати</a:t>
            </a:r>
            <a:r>
              <a:rPr lang="ru-RU" sz="2400" dirty="0" smtClean="0"/>
              <a:t> </a:t>
            </a:r>
            <a:r>
              <a:rPr lang="ru-RU" sz="2400" dirty="0" err="1"/>
              <a:t>властивості</a:t>
            </a:r>
            <a:r>
              <a:rPr lang="ru-RU" sz="2400" dirty="0"/>
              <a:t> </a:t>
            </a:r>
            <a:r>
              <a:rPr lang="ru-RU" sz="2400" dirty="0" err="1"/>
              <a:t>пропорції</a:t>
            </a:r>
            <a:r>
              <a:rPr lang="ru-RU" sz="2400" dirty="0"/>
              <a:t> для </a:t>
            </a:r>
            <a:r>
              <a:rPr lang="ru-RU" sz="2400" dirty="0" err="1"/>
              <a:t>знаходження</a:t>
            </a:r>
            <a:r>
              <a:rPr lang="ru-RU" sz="2400" dirty="0"/>
              <a:t> </a:t>
            </a:r>
            <a:r>
              <a:rPr lang="ru-RU" sz="2400" dirty="0" err="1"/>
              <a:t>невідомого</a:t>
            </a:r>
            <a:r>
              <a:rPr lang="ru-RU" sz="2400" dirty="0"/>
              <a:t> члена </a:t>
            </a:r>
            <a:r>
              <a:rPr lang="ru-RU" sz="2400" dirty="0" err="1"/>
              <a:t>пропорції</a:t>
            </a:r>
            <a:r>
              <a:rPr lang="ru-RU" sz="2400" dirty="0"/>
              <a:t> та </a:t>
            </a:r>
            <a:r>
              <a:rPr lang="ru-RU" sz="2400" dirty="0" err="1"/>
              <a:t>розв'язування</a:t>
            </a:r>
            <a:r>
              <a:rPr lang="ru-RU" sz="2400" dirty="0"/>
              <a:t> </a:t>
            </a:r>
            <a:r>
              <a:rPr lang="ru-RU" sz="2400" dirty="0" err="1"/>
              <a:t>рівнянь</a:t>
            </a:r>
            <a:r>
              <a:rPr lang="ru-RU" sz="2400" dirty="0"/>
              <a:t>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dirty="0" smtClean="0"/>
              <a:t>практично </a:t>
            </a:r>
            <a:r>
              <a:rPr lang="ru-RU" sz="2400" dirty="0" err="1" smtClean="0"/>
              <a:t>використовувати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складені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алгоритми</a:t>
            </a:r>
            <a:r>
              <a:rPr lang="ru-RU" sz="2400" dirty="0" smtClean="0"/>
              <a:t> </a:t>
            </a:r>
            <a:r>
              <a:rPr lang="ru-RU" sz="2400" dirty="0" err="1"/>
              <a:t>розв’язування</a:t>
            </a:r>
            <a:r>
              <a:rPr lang="ru-RU" sz="2400" dirty="0"/>
              <a:t> </a:t>
            </a:r>
            <a:r>
              <a:rPr lang="ru-RU" sz="2400" dirty="0" err="1"/>
              <a:t>рівнянь</a:t>
            </a:r>
            <a:r>
              <a:rPr lang="ru-RU" sz="2400" dirty="0"/>
              <a:t>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dirty="0"/>
              <a:t> </a:t>
            </a:r>
            <a:r>
              <a:rPr lang="ru-RU" sz="2400" dirty="0" err="1"/>
              <a:t>розвивати</a:t>
            </a:r>
            <a:r>
              <a:rPr lang="ru-RU" sz="2400" dirty="0"/>
              <a:t> </a:t>
            </a:r>
            <a:r>
              <a:rPr lang="ru-RU" sz="2400" dirty="0" err="1"/>
              <a:t>пам’ять</a:t>
            </a:r>
            <a:r>
              <a:rPr lang="ru-RU" sz="2400" dirty="0"/>
              <a:t>,  </a:t>
            </a:r>
            <a:r>
              <a:rPr lang="ru-RU" sz="2400" dirty="0" err="1"/>
              <a:t>мислення</a:t>
            </a:r>
            <a:r>
              <a:rPr lang="ru-RU" sz="2400" dirty="0"/>
              <a:t>, </a:t>
            </a:r>
            <a:r>
              <a:rPr lang="ru-RU" sz="2400" dirty="0" err="1"/>
              <a:t>мову</a:t>
            </a:r>
            <a:r>
              <a:rPr lang="ru-RU" sz="2400" dirty="0"/>
              <a:t>, </a:t>
            </a:r>
            <a:r>
              <a:rPr lang="ru-RU" sz="2400" dirty="0" err="1"/>
              <a:t>пізнавальний</a:t>
            </a:r>
            <a:r>
              <a:rPr lang="ru-RU" sz="2400" dirty="0"/>
              <a:t> </a:t>
            </a:r>
            <a:r>
              <a:rPr lang="ru-RU" sz="2400" dirty="0" err="1"/>
              <a:t>інтерес</a:t>
            </a:r>
            <a:r>
              <a:rPr lang="ru-RU" sz="2400" dirty="0"/>
              <a:t> до </a:t>
            </a:r>
            <a:r>
              <a:rPr lang="ru-RU" sz="2400" dirty="0" smtClean="0"/>
              <a:t>математики.</a:t>
            </a:r>
            <a:endParaRPr lang="ru-RU" sz="2400" dirty="0"/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24973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39552" y="188640"/>
            <a:ext cx="8064896" cy="6408712"/>
          </a:xfrm>
          <a:prstGeom prst="roundRect">
            <a:avLst/>
          </a:prstGeom>
          <a:solidFill>
            <a:schemeClr val="bg1"/>
          </a:solidFill>
          <a:ln w="254000" cmpd="tri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-684584" y="-99392"/>
            <a:ext cx="4248472" cy="141277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0" cmpd="tri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843808" cy="1143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b="1" dirty="0" err="1" smtClean="0">
                <a:solidFill>
                  <a:schemeClr val="tx1"/>
                </a:solidFill>
                <a:latin typeface="Book Antiqua" pitchFamily="18" charset="0"/>
              </a:rPr>
              <a:t>Розв</a:t>
            </a:r>
            <a:r>
              <a:rPr lang="en-US" sz="1800" b="1" dirty="0" smtClean="0">
                <a:solidFill>
                  <a:schemeClr val="tx1"/>
                </a:solidFill>
                <a:latin typeface="Book Antiqua" pitchFamily="18" charset="0"/>
              </a:rPr>
              <a:t>’</a:t>
            </a:r>
            <a:r>
              <a:rPr lang="uk-UA" sz="1800" b="1" dirty="0" err="1" smtClean="0">
                <a:solidFill>
                  <a:schemeClr val="tx1"/>
                </a:solidFill>
                <a:latin typeface="Book Antiqua" pitchFamily="18" charset="0"/>
              </a:rPr>
              <a:t>язування</a:t>
            </a:r>
            <a:r>
              <a:rPr lang="uk-UA" sz="1800" b="1" dirty="0" smtClean="0">
                <a:solidFill>
                  <a:schemeClr val="tx1"/>
                </a:solidFill>
                <a:latin typeface="Book Antiqua" pitchFamily="18" charset="0"/>
              </a:rPr>
              <a:t> рівнянь на основну властивість  пропорції</a:t>
            </a:r>
            <a:endParaRPr lang="ru-RU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Місце для вмісту 2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70261018"/>
                  </p:ext>
                </p:extLst>
              </p:nvPr>
            </p:nvGraphicFramePr>
            <p:xfrm>
              <a:off x="827584" y="1484784"/>
              <a:ext cx="7776864" cy="41764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36304"/>
                    <a:gridCol w="5040560"/>
                  </a:tblGrid>
                  <a:tr h="4176464">
                    <a:tc>
                      <a:txBody>
                        <a:bodyPr/>
                        <a:lstStyle/>
                        <a:p>
                          <a:r>
                            <a:rPr lang="uk-UA" sz="2000" dirty="0" smtClean="0"/>
                            <a:t>№ 667 </a:t>
                          </a:r>
                        </a:p>
                        <a:p>
                          <a:endParaRPr lang="uk-UA" sz="2000" dirty="0" smtClean="0"/>
                        </a:p>
                        <a:p>
                          <a:r>
                            <a:rPr lang="uk-UA" sz="2000" dirty="0" smtClean="0"/>
                            <a:t>А)               ;</a:t>
                          </a:r>
                        </a:p>
                        <a:p>
                          <a:endParaRPr lang="uk-UA" sz="2000" dirty="0" smtClean="0"/>
                        </a:p>
                        <a:p>
                          <a:endParaRPr lang="uk-UA" sz="2000" dirty="0" smtClean="0"/>
                        </a:p>
                        <a:p>
                          <a:r>
                            <a:rPr lang="uk-UA" sz="2000" dirty="0" smtClean="0"/>
                            <a:t>Б)               ..</a:t>
                          </a:r>
                        </a:p>
                        <a:p>
                          <a:endParaRPr lang="uk-UA" sz="20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sz="2000" dirty="0" smtClean="0"/>
                            <a:t>№ 669</a:t>
                          </a:r>
                        </a:p>
                        <a:p>
                          <a:endParaRPr lang="uk-UA" sz="2000" dirty="0" smtClean="0"/>
                        </a:p>
                        <a:p>
                          <a:r>
                            <a:rPr lang="uk-UA" sz="2000" dirty="0" smtClean="0"/>
                            <a:t>А)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uk-UA" sz="20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uk-UA" sz="2000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uk-UA" sz="2000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uk-UA" sz="2000" smtClean="0">
                                  <a:latin typeface="Cambria Math"/>
                                </a:rPr>
                                <m:t>≠</m:t>
                              </m:r>
                            </m:oMath>
                          </a14:m>
                          <a:r>
                            <a:rPr lang="uk-UA" sz="2000" dirty="0" smtClean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uk-UA" sz="2000" i="1" dirty="0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uk-UA" sz="2000" dirty="0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uk-UA" sz="2000" dirty="0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uk-UA" sz="2000" dirty="0" smtClean="0"/>
                            <a:t> - неправильна;</a:t>
                          </a:r>
                        </a:p>
                        <a:p>
                          <a:endParaRPr lang="uk-UA" sz="2000" dirty="0" smtClean="0"/>
                        </a:p>
                        <a:p>
                          <a:r>
                            <a:rPr lang="uk-UA" sz="2000" dirty="0" smtClean="0"/>
                            <a:t>Б) 7 = 7 – правильна;</a:t>
                          </a:r>
                        </a:p>
                        <a:p>
                          <a:endParaRPr lang="uk-UA" sz="2000" dirty="0" smtClean="0"/>
                        </a:p>
                        <a:p>
                          <a:r>
                            <a:rPr lang="uk-UA" sz="2000" dirty="0" smtClean="0"/>
                            <a:t>В) 33, (3) = 33, (3) – правильна;</a:t>
                          </a:r>
                        </a:p>
                        <a:p>
                          <a:endParaRPr lang="uk-UA" sz="2000" dirty="0" smtClean="0"/>
                        </a:p>
                        <a:p>
                          <a:r>
                            <a:rPr lang="uk-UA" sz="2000" dirty="0" smtClean="0"/>
                            <a:t>Г) 3:</a:t>
                          </a:r>
                          <a:r>
                            <a:rPr lang="uk-UA" sz="2000" baseline="0" dirty="0" smtClean="0"/>
                            <a:t> 1</a:t>
                          </a:r>
                          <a14:m>
                            <m:oMath xmlns:m="http://schemas.openxmlformats.org/officeDocument/2006/math">
                              <m:r>
                                <a:rPr lang="uk-UA" sz="2000" baseline="0" smtClean="0">
                                  <a:latin typeface="Cambria Math"/>
                                </a:rPr>
                                <m:t> ≠</m:t>
                              </m:r>
                            </m:oMath>
                          </a14:m>
                          <a:r>
                            <a:rPr lang="uk-UA" sz="2000" dirty="0" smtClean="0"/>
                            <a:t> 4 : 1 – неправильна.</a:t>
                          </a:r>
                          <a:endParaRPr lang="uk-UA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Місце для вмісту 2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70261018"/>
                  </p:ext>
                </p:extLst>
              </p:nvPr>
            </p:nvGraphicFramePr>
            <p:xfrm>
              <a:off x="827584" y="1484784"/>
              <a:ext cx="7776864" cy="41764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36304"/>
                    <a:gridCol w="5040560"/>
                  </a:tblGrid>
                  <a:tr h="4176464">
                    <a:tc>
                      <a:txBody>
                        <a:bodyPr/>
                        <a:lstStyle/>
                        <a:p>
                          <a:r>
                            <a:rPr lang="uk-UA" sz="2000" dirty="0" smtClean="0"/>
                            <a:t>№ 667 </a:t>
                          </a:r>
                        </a:p>
                        <a:p>
                          <a:endParaRPr lang="uk-UA" sz="2000" dirty="0" smtClean="0"/>
                        </a:p>
                        <a:p>
                          <a:r>
                            <a:rPr lang="uk-UA" sz="2000" dirty="0" smtClean="0"/>
                            <a:t>А)               ;</a:t>
                          </a:r>
                        </a:p>
                        <a:p>
                          <a:endParaRPr lang="uk-UA" sz="2000" dirty="0" smtClean="0"/>
                        </a:p>
                        <a:p>
                          <a:endParaRPr lang="uk-UA" sz="2000" dirty="0" smtClean="0"/>
                        </a:p>
                        <a:p>
                          <a:r>
                            <a:rPr lang="uk-UA" sz="2000" dirty="0" smtClean="0"/>
                            <a:t>Б)               ..</a:t>
                          </a:r>
                        </a:p>
                        <a:p>
                          <a:endParaRPr lang="uk-UA" sz="20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4479" t="-730" r="-12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3779912" y="404664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prstClr val="black"/>
                </a:solidFill>
              </a:rPr>
              <a:t>Перевірка</a:t>
            </a:r>
            <a:endParaRPr lang="ru-RU" b="1" dirty="0" smtClean="0">
              <a:solidFill>
                <a:prstClr val="black"/>
              </a:solidFill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b="1" dirty="0" err="1" smtClean="0">
                <a:solidFill>
                  <a:prstClr val="black"/>
                </a:solidFill>
              </a:rPr>
              <a:t>домашнього</a:t>
            </a:r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b="1" dirty="0" err="1" smtClean="0">
                <a:solidFill>
                  <a:prstClr val="black"/>
                </a:solidFill>
              </a:rPr>
              <a:t>завдання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16" name="Рисунок 15" descr="Рисунок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5538975"/>
            <a:ext cx="1440160" cy="1319025"/>
          </a:xfrm>
          <a:prstGeom prst="rect">
            <a:avLst/>
          </a:prstGeom>
        </p:spPr>
      </p:pic>
      <p:pic>
        <p:nvPicPr>
          <p:cNvPr id="7191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5690" y="1988840"/>
            <a:ext cx="271463" cy="657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2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486" y="1988839"/>
            <a:ext cx="357188" cy="657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5" name="Picture 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396" y="2852936"/>
            <a:ext cx="4000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7" name="Picture 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509" y="2852936"/>
            <a:ext cx="357188" cy="657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479" y="2247603"/>
            <a:ext cx="268287" cy="13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58" y="3111699"/>
            <a:ext cx="268287" cy="13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58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4"/>
          <p:cNvSpPr/>
          <p:nvPr/>
        </p:nvSpPr>
        <p:spPr>
          <a:xfrm>
            <a:off x="-180528" y="0"/>
            <a:ext cx="4248472" cy="141277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0" cmpd="tri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tx1"/>
                </a:solidFill>
                <a:latin typeface="Book Antiqua" pitchFamily="18" charset="0"/>
              </a:rPr>
              <a:t>Розв</a:t>
            </a:r>
            <a:r>
              <a:rPr lang="en-US" sz="2000" b="1" dirty="0">
                <a:solidFill>
                  <a:schemeClr val="tx1"/>
                </a:solidFill>
                <a:latin typeface="Book Antiqua" pitchFamily="18" charset="0"/>
              </a:rPr>
              <a:t>’</a:t>
            </a:r>
            <a:r>
              <a:rPr lang="uk-UA" sz="2000" b="1" dirty="0" err="1">
                <a:solidFill>
                  <a:schemeClr val="tx1"/>
                </a:solidFill>
                <a:latin typeface="Book Antiqua" pitchFamily="18" charset="0"/>
              </a:rPr>
              <a:t>язування</a:t>
            </a:r>
            <a:r>
              <a:rPr lang="uk-UA" sz="2000" b="1" dirty="0">
                <a:solidFill>
                  <a:schemeClr val="tx1"/>
                </a:solidFill>
                <a:latin typeface="Book Antiqua" pitchFamily="18" charset="0"/>
              </a:rPr>
              <a:t> рівнянь на основну властивість  пропорції</a:t>
            </a:r>
            <a:endParaRPr lang="ru-RU" sz="2000" dirty="0"/>
          </a:p>
        </p:txBody>
      </p:sp>
      <p:sp>
        <p:nvSpPr>
          <p:cNvPr id="12" name="Горизонтальний сувій 11"/>
          <p:cNvSpPr/>
          <p:nvPr/>
        </p:nvSpPr>
        <p:spPr>
          <a:xfrm>
            <a:off x="683568" y="1700808"/>
            <a:ext cx="7920880" cy="3168352"/>
          </a:xfrm>
          <a:prstGeom prst="horizontalScroll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«Що вмієте, того не забувайте, а чого не вмієте, того навчайтесь»</a:t>
            </a:r>
            <a:endParaRPr kumimoji="0" lang="uk-UA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21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39552" y="188640"/>
            <a:ext cx="8064896" cy="6408712"/>
          </a:xfrm>
          <a:prstGeom prst="roundRect">
            <a:avLst/>
          </a:prstGeom>
          <a:solidFill>
            <a:schemeClr val="bg1"/>
          </a:solidFill>
          <a:ln w="254000" cmpd="tri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-684584" y="-99392"/>
            <a:ext cx="4248472" cy="141277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0" cmpd="tri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843808" cy="1143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b="1" dirty="0" err="1" smtClean="0">
                <a:solidFill>
                  <a:schemeClr val="tx1"/>
                </a:solidFill>
                <a:latin typeface="Book Antiqua" pitchFamily="18" charset="0"/>
              </a:rPr>
              <a:t>Розв</a:t>
            </a:r>
            <a:r>
              <a:rPr lang="en-US" sz="1800" b="1" dirty="0" smtClean="0">
                <a:solidFill>
                  <a:schemeClr val="tx1"/>
                </a:solidFill>
                <a:latin typeface="Book Antiqua" pitchFamily="18" charset="0"/>
              </a:rPr>
              <a:t>’</a:t>
            </a:r>
            <a:r>
              <a:rPr lang="uk-UA" sz="1800" b="1" dirty="0" err="1" smtClean="0">
                <a:solidFill>
                  <a:schemeClr val="tx1"/>
                </a:solidFill>
                <a:latin typeface="Book Antiqua" pitchFamily="18" charset="0"/>
              </a:rPr>
              <a:t>язування</a:t>
            </a:r>
            <a:r>
              <a:rPr lang="uk-UA" sz="1800" b="1" dirty="0" smtClean="0">
                <a:solidFill>
                  <a:schemeClr val="tx1"/>
                </a:solidFill>
                <a:latin typeface="Book Antiqua" pitchFamily="18" charset="0"/>
              </a:rPr>
              <a:t> рівнянь на основну властивість  пропорції</a:t>
            </a:r>
            <a:endParaRPr lang="ru-RU" sz="1800" dirty="0"/>
          </a:p>
        </p:txBody>
      </p:sp>
      <p:pic>
        <p:nvPicPr>
          <p:cNvPr id="16" name="Рисунок 15" descr="Рисунок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5538975"/>
            <a:ext cx="1440160" cy="1319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39952" y="606996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Знайти  </a:t>
            </a:r>
          </a:p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відношення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Таблиця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3390645"/>
                  </p:ext>
                </p:extLst>
              </p:nvPr>
            </p:nvGraphicFramePr>
            <p:xfrm>
              <a:off x="1572344" y="1980252"/>
              <a:ext cx="6096000" cy="333121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3048000"/>
                    <a:gridCol w="3048000"/>
                  </a:tblGrid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9pPr>
                        </a:lstStyle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rabicParenR"/>
                            <a:tabLst/>
                            <a:defRPr/>
                          </a:pPr>
                          <a:r>
                            <a:rPr kumimoji="0" lang="uk-UA" sz="1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Palatino Linotype"/>
                              <a:ea typeface="+mn-ea"/>
                              <a:cs typeface="+mn-cs"/>
                            </a:rPr>
                            <a:t>3м до 2 м;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rabicParenR"/>
                            <a:tabLst/>
                            <a:defRPr/>
                          </a:pPr>
                          <a:endParaRPr kumimoji="0" lang="uk-UA" sz="1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Palatino Linotype"/>
                            <a:ea typeface="+mn-ea"/>
                            <a:cs typeface="+mn-cs"/>
                          </a:endParaRP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rabicParenR"/>
                            <a:tabLst/>
                            <a:defRPr/>
                          </a:pPr>
                          <a:r>
                            <a:rPr kumimoji="0" lang="uk-UA" sz="1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Palatino Linotype"/>
                              <a:ea typeface="+mn-ea"/>
                              <a:cs typeface="+mn-cs"/>
                            </a:rPr>
                            <a:t>2 грн. до 25 коп.; 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rabicParenR"/>
                            <a:tabLst/>
                            <a:defRPr/>
                          </a:pPr>
                          <a:endParaRPr kumimoji="0" lang="uk-UA" sz="1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Palatino Linotype"/>
                            <a:ea typeface="+mn-ea"/>
                            <a:cs typeface="+mn-cs"/>
                          </a:endParaRP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rabicParenR"/>
                            <a:tabLst/>
                            <a:defRPr/>
                          </a:pPr>
                          <a:r>
                            <a:rPr kumimoji="0" lang="uk-UA" sz="1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Palatino Linotype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uk-UA" sz="2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uk-UA" sz="2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𝟐𝟓</m:t>
                                  </m:r>
                                </m:num>
                                <m:den>
                                  <m:r>
                                    <a:rPr kumimoji="0" lang="uk-UA" sz="2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𝟕𝟓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uk-UA" sz="20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Palatino Linotype"/>
                              <a:ea typeface="+mn-ea"/>
                              <a:cs typeface="+mn-cs"/>
                            </a:rPr>
                            <a:t>      </a:t>
                          </a:r>
                          <a:r>
                            <a:rPr kumimoji="0" lang="uk-UA" sz="1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Palatino Linotype"/>
                              <a:ea typeface="+mn-ea"/>
                              <a:cs typeface="+mn-cs"/>
                            </a:rPr>
                            <a:t>; 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rabicParenR"/>
                            <a:tabLst/>
                            <a:defRPr/>
                          </a:pPr>
                          <a:endParaRPr kumimoji="0" lang="uk-UA" sz="1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Palatino Linotype"/>
                            <a:ea typeface="+mn-ea"/>
                            <a:cs typeface="+mn-cs"/>
                          </a:endParaRP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rabicParenR"/>
                            <a:tabLst/>
                            <a:defRPr/>
                          </a:pPr>
                          <a:r>
                            <a:rPr kumimoji="0" lang="uk-UA" sz="1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Palatino Linotype"/>
                              <a:ea typeface="+mn-ea"/>
                              <a:cs typeface="+mn-cs"/>
                            </a:rPr>
                            <a:t>10 дм до 2 см;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rabicParenR"/>
                            <a:tabLst/>
                            <a:defRPr/>
                          </a:pPr>
                          <a:endParaRPr kumimoji="0" lang="uk-UA" sz="1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Palatino Linotype"/>
                            <a:ea typeface="+mn-ea"/>
                            <a:cs typeface="+mn-cs"/>
                          </a:endParaRP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rabicParenR"/>
                            <a:tabLst/>
                            <a:defRPr/>
                          </a:pPr>
                          <a:r>
                            <a:rPr kumimoji="0" lang="uk-UA" sz="1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Palatino Linotype"/>
                              <a:ea typeface="+mn-ea"/>
                              <a:cs typeface="+mn-cs"/>
                            </a:rPr>
                            <a:t>1 т до 4 ц;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rabicParenR"/>
                            <a:tabLst/>
                            <a:defRPr/>
                          </a:pPr>
                          <a:endParaRPr kumimoji="0" lang="uk-UA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Palatino Linotype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solidFill>
                            <a:srgbClr val="000000"/>
                          </a:solidFill>
                        </a:lnL>
                        <a:lnR w="12700" cmpd="sng">
                          <a:solidFill>
                            <a:srgbClr val="000000"/>
                          </a:solidFill>
                        </a:lnR>
                        <a:lnT w="12700" cmpd="sng">
                          <a:solidFill>
                            <a:srgbClr val="000000"/>
                          </a:solidFill>
                        </a:lnT>
                        <a:lnB w="12700" cmpd="sng">
                          <a:solidFill>
                            <a:srgbClr val="000000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uk-UA" sz="1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Palatino Linotype"/>
                              <a:ea typeface="+mn-ea"/>
                              <a:cs typeface="+mn-cs"/>
                            </a:rPr>
                            <a:t>6) 120 г до 240 г;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uk-UA" sz="1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Palatino Linotype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uk-UA" sz="1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Palatino Linotype"/>
                              <a:ea typeface="+mn-ea"/>
                              <a:cs typeface="+mn-cs"/>
                            </a:rPr>
                            <a:t>7) 3 до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uk-UA" sz="2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uk-UA" sz="2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kumimoji="0" lang="uk-UA" sz="2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uk-UA" sz="1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Palatino Linotype"/>
                              <a:ea typeface="+mn-ea"/>
                              <a:cs typeface="+mn-cs"/>
                            </a:rPr>
                            <a:t>   ;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uk-UA" sz="1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Palatino Linotype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uk-UA" sz="1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Palatino Linotype"/>
                              <a:ea typeface="+mn-ea"/>
                              <a:cs typeface="+mn-cs"/>
                            </a:rPr>
                            <a:t>8)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uk-UA" sz="2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uk-UA" sz="2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kumimoji="0" lang="uk-UA" sz="2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𝟖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uk-UA" sz="1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Palatino Linotype"/>
                              <a:ea typeface="+mn-ea"/>
                              <a:cs typeface="+mn-cs"/>
                            </a:rPr>
                            <a:t>   до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uk-UA" sz="2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uk-UA" sz="2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kumimoji="0" lang="uk-UA" sz="2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𝟑𝟐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uk-UA" sz="1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Palatino Linotype"/>
                              <a:ea typeface="+mn-ea"/>
                              <a:cs typeface="+mn-cs"/>
                            </a:rPr>
                            <a:t>     ;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uk-UA" sz="1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Palatino Linotype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uk-UA" sz="1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Palatino Linotype"/>
                              <a:ea typeface="+mn-ea"/>
                              <a:cs typeface="+mn-cs"/>
                            </a:rPr>
                            <a:t>9) 2,1 м до 7 дм;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uk-UA" sz="1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Palatino Linotype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uk-UA" sz="1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Palatino Linotype"/>
                              <a:ea typeface="+mn-ea"/>
                              <a:cs typeface="+mn-cs"/>
                            </a:rPr>
                            <a:t>10)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uk-UA" sz="2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uk-UA" sz="2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kumimoji="0" lang="uk-UA" sz="2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uk-UA" sz="20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Palatino Linotype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uk-UA" sz="1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Palatino Linotype"/>
                              <a:ea typeface="+mn-ea"/>
                              <a:cs typeface="+mn-cs"/>
                            </a:rPr>
                            <a:t>  до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uk-UA" sz="2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uk-UA" sz="2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kumimoji="0" lang="uk-UA" sz="2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𝟏𝟐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uk-UA" sz="1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Palatino Linotype"/>
                              <a:ea typeface="+mn-ea"/>
                              <a:cs typeface="+mn-cs"/>
                            </a:rPr>
                            <a:t>   .</a:t>
                          </a:r>
                        </a:p>
                        <a:p>
                          <a:endParaRPr lang="uk-UA" dirty="0"/>
                        </a:p>
                      </a:txBody>
                      <a:tcPr>
                        <a:lnL w="12700" cmpd="sng">
                          <a:solidFill>
                            <a:srgbClr val="000000"/>
                          </a:solidFill>
                        </a:lnL>
                        <a:lnR w="12700" cmpd="sng">
                          <a:solidFill>
                            <a:srgbClr val="000000"/>
                          </a:solidFill>
                        </a:lnR>
                        <a:lnT w="12700" cmpd="sng">
                          <a:solidFill>
                            <a:srgbClr val="000000"/>
                          </a:solidFill>
                        </a:lnT>
                        <a:lnB w="12700" cmpd="sng">
                          <a:solidFill>
                            <a:srgbClr val="000000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Таблиця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3390645"/>
                  </p:ext>
                </p:extLst>
              </p:nvPr>
            </p:nvGraphicFramePr>
            <p:xfrm>
              <a:off x="1572344" y="1980252"/>
              <a:ext cx="6096000" cy="333121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3048000"/>
                    <a:gridCol w="3048000"/>
                  </a:tblGrid>
                  <a:tr h="3331210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>
                        <a:lnL w="12700" cmpd="sng">
                          <a:solidFill>
                            <a:srgbClr val="000000"/>
                          </a:solidFill>
                        </a:lnL>
                        <a:lnR w="12700" cmpd="sng">
                          <a:solidFill>
                            <a:srgbClr val="000000"/>
                          </a:solidFill>
                        </a:lnR>
                        <a:lnT w="12700" cmpd="sng">
                          <a:solidFill>
                            <a:srgbClr val="000000"/>
                          </a:solidFill>
                        </a:lnT>
                        <a:lnB w="12700" cmpd="sng">
                          <a:solidFill>
                            <a:srgbClr val="000000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200" t="-1832" r="-100000" b="-1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>
                        <a:lnL w="12700" cmpd="sng">
                          <a:solidFill>
                            <a:srgbClr val="000000"/>
                          </a:solidFill>
                        </a:lnL>
                        <a:lnR w="12700" cmpd="sng">
                          <a:solidFill>
                            <a:srgbClr val="000000"/>
                          </a:solidFill>
                        </a:lnR>
                        <a:lnT w="12700" cmpd="sng">
                          <a:solidFill>
                            <a:srgbClr val="000000"/>
                          </a:solidFill>
                        </a:lnT>
                        <a:lnB w="12700" cmpd="sng">
                          <a:solidFill>
                            <a:srgbClr val="000000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00200" t="-1832" b="-18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8-кутна зірка 7"/>
          <p:cNvSpPr/>
          <p:nvPr/>
        </p:nvSpPr>
        <p:spPr>
          <a:xfrm>
            <a:off x="3891366" y="2016111"/>
            <a:ext cx="680634" cy="508237"/>
          </a:xfrm>
          <a:prstGeom prst="star8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/>
              <a:t>1,5</a:t>
            </a:r>
            <a:endParaRPr lang="uk-UA" sz="1400" b="1" dirty="0"/>
          </a:p>
        </p:txBody>
      </p:sp>
      <p:sp>
        <p:nvSpPr>
          <p:cNvPr id="9" name="8-кутна зірка 8"/>
          <p:cNvSpPr/>
          <p:nvPr/>
        </p:nvSpPr>
        <p:spPr>
          <a:xfrm>
            <a:off x="3973188" y="2492895"/>
            <a:ext cx="526803" cy="562805"/>
          </a:xfrm>
          <a:prstGeom prst="star8">
            <a:avLst/>
          </a:prstGeom>
          <a:gradFill rotWithShape="1">
            <a:gsLst>
              <a:gs pos="0">
                <a:srgbClr val="333399">
                  <a:tint val="50000"/>
                  <a:satMod val="300000"/>
                </a:srgbClr>
              </a:gs>
              <a:gs pos="35000">
                <a:srgbClr val="333399">
                  <a:tint val="37000"/>
                  <a:satMod val="300000"/>
                </a:srgbClr>
              </a:gs>
              <a:gs pos="100000">
                <a:srgbClr val="33339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3339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8</a:t>
            </a:r>
            <a:endParaRPr kumimoji="0" lang="uk-UA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8-кутна зірка 9"/>
              <p:cNvSpPr/>
              <p:nvPr/>
            </p:nvSpPr>
            <p:spPr>
              <a:xfrm>
                <a:off x="3844787" y="3055701"/>
                <a:ext cx="629287" cy="544572"/>
              </a:xfrm>
              <a:prstGeom prst="star8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uk-UA" sz="240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uk-UA" sz="24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uk-UA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uk-UA" sz="24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10" name="8-кутна зірка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787" y="3055701"/>
                <a:ext cx="629287" cy="544572"/>
              </a:xfrm>
              <a:prstGeom prst="star8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8-кутна зірка 10"/>
          <p:cNvSpPr/>
          <p:nvPr/>
        </p:nvSpPr>
        <p:spPr>
          <a:xfrm>
            <a:off x="3844787" y="3622534"/>
            <a:ext cx="629286" cy="567126"/>
          </a:xfrm>
          <a:prstGeom prst="star8">
            <a:avLst/>
          </a:prstGeom>
          <a:gradFill rotWithShape="1">
            <a:gsLst>
              <a:gs pos="0">
                <a:srgbClr val="333399">
                  <a:tint val="50000"/>
                  <a:satMod val="300000"/>
                </a:srgbClr>
              </a:gs>
              <a:gs pos="35000">
                <a:srgbClr val="333399">
                  <a:tint val="37000"/>
                  <a:satMod val="300000"/>
                </a:srgbClr>
              </a:gs>
              <a:gs pos="100000">
                <a:srgbClr val="33339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3339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50</a:t>
            </a:r>
            <a:endParaRPr kumimoji="0" lang="uk-UA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8-кутна зірка 11"/>
          <p:cNvSpPr/>
          <p:nvPr/>
        </p:nvSpPr>
        <p:spPr>
          <a:xfrm>
            <a:off x="3844787" y="4189660"/>
            <a:ext cx="629286" cy="544637"/>
          </a:xfrm>
          <a:prstGeom prst="star8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2,5</a:t>
            </a:r>
            <a:endParaRPr kumimoji="0" lang="uk-UA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8-кутна зірка 12"/>
              <p:cNvSpPr/>
              <p:nvPr/>
            </p:nvSpPr>
            <p:spPr>
              <a:xfrm>
                <a:off x="6588224" y="1948323"/>
                <a:ext cx="629287" cy="544572"/>
              </a:xfrm>
              <a:prstGeom prst="star8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uk-UA" sz="240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uk-UA" sz="24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uk-UA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uk-UA" sz="2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13" name="8-кутна зірка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1948323"/>
                <a:ext cx="629287" cy="544572"/>
              </a:xfrm>
              <a:prstGeom prst="star8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8-кутна зірка 13"/>
          <p:cNvSpPr/>
          <p:nvPr/>
        </p:nvSpPr>
        <p:spPr>
          <a:xfrm>
            <a:off x="6588224" y="2622142"/>
            <a:ext cx="526803" cy="562805"/>
          </a:xfrm>
          <a:prstGeom prst="star8">
            <a:avLst/>
          </a:prstGeom>
          <a:gradFill rotWithShape="1">
            <a:gsLst>
              <a:gs pos="0">
                <a:srgbClr val="333399">
                  <a:tint val="50000"/>
                  <a:satMod val="300000"/>
                </a:srgbClr>
              </a:gs>
              <a:gs pos="35000">
                <a:srgbClr val="333399">
                  <a:tint val="37000"/>
                  <a:satMod val="300000"/>
                </a:srgbClr>
              </a:gs>
              <a:gs pos="100000">
                <a:srgbClr val="33339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3339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6</a:t>
            </a:r>
            <a:endParaRPr kumimoji="0" lang="uk-UA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5" name="8-кутна зірка 14"/>
          <p:cNvSpPr/>
          <p:nvPr/>
        </p:nvSpPr>
        <p:spPr>
          <a:xfrm>
            <a:off x="6639465" y="3212976"/>
            <a:ext cx="526803" cy="562805"/>
          </a:xfrm>
          <a:prstGeom prst="star8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4</a:t>
            </a:r>
            <a:endParaRPr kumimoji="0" lang="uk-UA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7" name="8-кутна зірка 16"/>
          <p:cNvSpPr/>
          <p:nvPr/>
        </p:nvSpPr>
        <p:spPr>
          <a:xfrm>
            <a:off x="6639464" y="3883719"/>
            <a:ext cx="526803" cy="562805"/>
          </a:xfrm>
          <a:prstGeom prst="star8">
            <a:avLst/>
          </a:prstGeom>
          <a:gradFill rotWithShape="1">
            <a:gsLst>
              <a:gs pos="0">
                <a:srgbClr val="333399">
                  <a:tint val="50000"/>
                  <a:satMod val="300000"/>
                </a:srgbClr>
              </a:gs>
              <a:gs pos="35000">
                <a:srgbClr val="333399">
                  <a:tint val="37000"/>
                  <a:satMod val="300000"/>
                </a:srgbClr>
              </a:gs>
              <a:gs pos="100000">
                <a:srgbClr val="33339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3339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</a:t>
            </a:r>
            <a:endParaRPr kumimoji="0" lang="uk-UA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8" name="8-кутна зірка 17"/>
          <p:cNvSpPr/>
          <p:nvPr/>
        </p:nvSpPr>
        <p:spPr>
          <a:xfrm>
            <a:off x="6674849" y="4465078"/>
            <a:ext cx="526803" cy="562805"/>
          </a:xfrm>
          <a:prstGeom prst="star8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</a:t>
            </a:r>
            <a:endParaRPr kumimoji="0" lang="uk-UA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188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75556" y="188640"/>
            <a:ext cx="8064896" cy="6408712"/>
          </a:xfrm>
          <a:prstGeom prst="roundRect">
            <a:avLst/>
          </a:prstGeom>
          <a:solidFill>
            <a:schemeClr val="bg1"/>
          </a:solidFill>
          <a:ln w="254000" cmpd="tri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/>
              <a:t>1)         , 2)  </a:t>
            </a:r>
            <a:r>
              <a:rPr lang="uk-UA" dirty="0" smtClean="0"/>
              <a:t>     </a:t>
            </a:r>
            <a:endParaRPr lang="uk-UA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-144524" y="162625"/>
            <a:ext cx="4248472" cy="141277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0" cmpd="tri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3106688" cy="1143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b="1" dirty="0" err="1" smtClean="0">
                <a:solidFill>
                  <a:schemeClr val="tx1"/>
                </a:solidFill>
                <a:latin typeface="Book Antiqua" pitchFamily="18" charset="0"/>
              </a:rPr>
              <a:t>Розв</a:t>
            </a:r>
            <a:r>
              <a:rPr lang="en-US" sz="1800" b="1" dirty="0" smtClean="0">
                <a:solidFill>
                  <a:schemeClr val="tx1"/>
                </a:solidFill>
                <a:latin typeface="Book Antiqua" pitchFamily="18" charset="0"/>
              </a:rPr>
              <a:t>’</a:t>
            </a:r>
            <a:r>
              <a:rPr lang="uk-UA" sz="1800" b="1" dirty="0" err="1" smtClean="0">
                <a:solidFill>
                  <a:schemeClr val="tx1"/>
                </a:solidFill>
                <a:latin typeface="Book Antiqua" pitchFamily="18" charset="0"/>
              </a:rPr>
              <a:t>язування</a:t>
            </a:r>
            <a:r>
              <a:rPr lang="uk-UA" sz="1800" b="1" dirty="0" smtClean="0">
                <a:solidFill>
                  <a:schemeClr val="tx1"/>
                </a:solidFill>
                <a:latin typeface="Book Antiqua" pitchFamily="18" charset="0"/>
              </a:rPr>
              <a:t> рівнянь на основну властивість  пропорції</a:t>
            </a:r>
            <a:endParaRPr lang="ru-RU" sz="1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0648"/>
            <a:ext cx="4820878" cy="4086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 descr="Рисунок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5538975"/>
            <a:ext cx="1440160" cy="1319025"/>
          </a:xfrm>
          <a:prstGeom prst="rect">
            <a:avLst/>
          </a:prstGeom>
        </p:spPr>
      </p:pic>
      <p:sp>
        <p:nvSpPr>
          <p:cNvPr id="10" name="8-кутна зірка 9"/>
          <p:cNvSpPr/>
          <p:nvPr/>
        </p:nvSpPr>
        <p:spPr>
          <a:xfrm>
            <a:off x="1115616" y="1994147"/>
            <a:ext cx="629286" cy="508237"/>
          </a:xfrm>
          <a:prstGeom prst="star8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/>
              <a:t>1,5</a:t>
            </a:r>
            <a:endParaRPr lang="uk-UA" sz="1400" b="1" dirty="0"/>
          </a:p>
        </p:txBody>
      </p:sp>
      <p:sp>
        <p:nvSpPr>
          <p:cNvPr id="11" name="8-кутна зірка 10"/>
          <p:cNvSpPr/>
          <p:nvPr/>
        </p:nvSpPr>
        <p:spPr>
          <a:xfrm>
            <a:off x="2195736" y="1966862"/>
            <a:ext cx="526803" cy="562805"/>
          </a:xfrm>
          <a:prstGeom prst="star8">
            <a:avLst/>
          </a:prstGeom>
          <a:gradFill rotWithShape="1">
            <a:gsLst>
              <a:gs pos="0">
                <a:srgbClr val="333399">
                  <a:tint val="50000"/>
                  <a:satMod val="300000"/>
                </a:srgbClr>
              </a:gs>
              <a:gs pos="35000">
                <a:srgbClr val="333399">
                  <a:tint val="37000"/>
                  <a:satMod val="300000"/>
                </a:srgbClr>
              </a:gs>
              <a:gs pos="100000">
                <a:srgbClr val="33339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3339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8</a:t>
            </a:r>
            <a:endParaRPr kumimoji="0" lang="uk-UA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8-кутна зірка 11"/>
              <p:cNvSpPr/>
              <p:nvPr/>
            </p:nvSpPr>
            <p:spPr>
              <a:xfrm>
                <a:off x="1115616" y="2525265"/>
                <a:ext cx="629287" cy="544572"/>
              </a:xfrm>
              <a:prstGeom prst="star8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uk-UA" sz="240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uk-UA" sz="24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uk-UA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uk-UA" sz="24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12" name="8-кутна зірка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525265"/>
                <a:ext cx="629287" cy="544572"/>
              </a:xfrm>
              <a:prstGeom prst="star8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8-кутна зірка 12"/>
          <p:cNvSpPr/>
          <p:nvPr/>
        </p:nvSpPr>
        <p:spPr>
          <a:xfrm>
            <a:off x="2195736" y="2539587"/>
            <a:ext cx="629286" cy="567126"/>
          </a:xfrm>
          <a:prstGeom prst="star8">
            <a:avLst/>
          </a:prstGeom>
          <a:gradFill rotWithShape="1">
            <a:gsLst>
              <a:gs pos="0">
                <a:srgbClr val="333399">
                  <a:tint val="50000"/>
                  <a:satMod val="300000"/>
                </a:srgbClr>
              </a:gs>
              <a:gs pos="35000">
                <a:srgbClr val="333399">
                  <a:tint val="37000"/>
                  <a:satMod val="300000"/>
                </a:srgbClr>
              </a:gs>
              <a:gs pos="100000">
                <a:srgbClr val="33339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3339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50</a:t>
            </a:r>
            <a:endParaRPr kumimoji="0" lang="uk-UA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8-кутна зірка 13"/>
          <p:cNvSpPr/>
          <p:nvPr/>
        </p:nvSpPr>
        <p:spPr>
          <a:xfrm>
            <a:off x="1162194" y="3120677"/>
            <a:ext cx="582708" cy="544637"/>
          </a:xfrm>
          <a:prstGeom prst="star8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2,5</a:t>
            </a:r>
            <a:endParaRPr kumimoji="0" lang="uk-UA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8-кутна зірка 14"/>
              <p:cNvSpPr/>
              <p:nvPr/>
            </p:nvSpPr>
            <p:spPr>
              <a:xfrm>
                <a:off x="2195735" y="3124691"/>
                <a:ext cx="629287" cy="544572"/>
              </a:xfrm>
              <a:prstGeom prst="star8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uk-UA" sz="240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uk-UA" sz="24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uk-UA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uk-UA" sz="2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15" name="8-кутна зірка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5" y="3124691"/>
                <a:ext cx="629287" cy="544572"/>
              </a:xfrm>
              <a:prstGeom prst="star8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8-кутна зірка 16"/>
          <p:cNvSpPr/>
          <p:nvPr/>
        </p:nvSpPr>
        <p:spPr>
          <a:xfrm>
            <a:off x="1190146" y="3678390"/>
            <a:ext cx="526803" cy="562805"/>
          </a:xfrm>
          <a:prstGeom prst="star8">
            <a:avLst/>
          </a:prstGeom>
          <a:gradFill rotWithShape="1">
            <a:gsLst>
              <a:gs pos="0">
                <a:srgbClr val="333399">
                  <a:tint val="50000"/>
                  <a:satMod val="300000"/>
                </a:srgbClr>
              </a:gs>
              <a:gs pos="35000">
                <a:srgbClr val="333399">
                  <a:tint val="37000"/>
                  <a:satMod val="300000"/>
                </a:srgbClr>
              </a:gs>
              <a:gs pos="100000">
                <a:srgbClr val="33339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3339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6</a:t>
            </a:r>
            <a:endParaRPr kumimoji="0" lang="uk-UA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8" name="8-кутна зірка 17"/>
          <p:cNvSpPr/>
          <p:nvPr/>
        </p:nvSpPr>
        <p:spPr>
          <a:xfrm>
            <a:off x="2246976" y="3678390"/>
            <a:ext cx="526803" cy="562805"/>
          </a:xfrm>
          <a:prstGeom prst="star8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4</a:t>
            </a:r>
            <a:endParaRPr kumimoji="0" lang="uk-UA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9" name="8-кутна зірка 18"/>
          <p:cNvSpPr/>
          <p:nvPr/>
        </p:nvSpPr>
        <p:spPr>
          <a:xfrm>
            <a:off x="1166857" y="4365053"/>
            <a:ext cx="526803" cy="562805"/>
          </a:xfrm>
          <a:prstGeom prst="star8">
            <a:avLst/>
          </a:prstGeom>
          <a:gradFill rotWithShape="1">
            <a:gsLst>
              <a:gs pos="0">
                <a:srgbClr val="333399">
                  <a:tint val="50000"/>
                  <a:satMod val="300000"/>
                </a:srgbClr>
              </a:gs>
              <a:gs pos="35000">
                <a:srgbClr val="333399">
                  <a:tint val="37000"/>
                  <a:satMod val="300000"/>
                </a:srgbClr>
              </a:gs>
              <a:gs pos="100000">
                <a:srgbClr val="33339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3339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   </a:t>
            </a:r>
            <a:endParaRPr kumimoji="0" lang="uk-UA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0" name="8-кутна зірка 19"/>
          <p:cNvSpPr/>
          <p:nvPr/>
        </p:nvSpPr>
        <p:spPr>
          <a:xfrm>
            <a:off x="2246975" y="4365053"/>
            <a:ext cx="526803" cy="562805"/>
          </a:xfrm>
          <a:prstGeom prst="star8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</a:t>
            </a:r>
            <a:endParaRPr kumimoji="0" lang="uk-UA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23795"/>
              </p:ext>
            </p:extLst>
          </p:nvPr>
        </p:nvGraphicFramePr>
        <p:xfrm>
          <a:off x="2216737" y="5353555"/>
          <a:ext cx="6216352" cy="370840"/>
        </p:xfrm>
        <a:graphic>
          <a:graphicData uri="http://schemas.openxmlformats.org/drawingml/2006/table">
            <a:tbl>
              <a:tblPr firstRow="1" bandRow="1"/>
              <a:tblGrid>
                <a:gridCol w="351656"/>
                <a:gridCol w="410344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501352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r>
                        <a:rPr lang="uk-UA" dirty="0" smtClean="0"/>
                        <a:t>1</a:t>
                      </a:r>
                      <a:endParaRPr lang="uk-UA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r>
                        <a:rPr lang="uk-UA" dirty="0" smtClean="0"/>
                        <a:t>2</a:t>
                      </a:r>
                      <a:endParaRPr lang="uk-UA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r>
                        <a:rPr lang="uk-UA" dirty="0" smtClean="0"/>
                        <a:t>3</a:t>
                      </a:r>
                      <a:endParaRPr lang="uk-UA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r>
                        <a:rPr lang="uk-UA" dirty="0" smtClean="0"/>
                        <a:t>2</a:t>
                      </a:r>
                      <a:endParaRPr lang="uk-UA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r>
                        <a:rPr lang="uk-UA" dirty="0" smtClean="0"/>
                        <a:t>4</a:t>
                      </a:r>
                      <a:endParaRPr lang="uk-UA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r>
                        <a:rPr lang="uk-UA" dirty="0" smtClean="0"/>
                        <a:t>5</a:t>
                      </a:r>
                      <a:endParaRPr lang="uk-UA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r>
                        <a:rPr lang="uk-UA" dirty="0" smtClean="0"/>
                        <a:t>6</a:t>
                      </a:r>
                      <a:endParaRPr lang="uk-UA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r>
                        <a:rPr lang="uk-UA" dirty="0" smtClean="0"/>
                        <a:t>5</a:t>
                      </a:r>
                      <a:endParaRPr lang="uk-UA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r>
                        <a:rPr lang="uk-UA" dirty="0" smtClean="0"/>
                        <a:t>7</a:t>
                      </a:r>
                      <a:endParaRPr lang="uk-UA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r>
                        <a:rPr lang="uk-UA" dirty="0" smtClean="0"/>
                        <a:t>6</a:t>
                      </a:r>
                      <a:endParaRPr lang="uk-UA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r>
                        <a:rPr lang="uk-UA" dirty="0" smtClean="0"/>
                        <a:t>2</a:t>
                      </a:r>
                      <a:endParaRPr lang="uk-UA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r>
                        <a:rPr lang="uk-UA" dirty="0" smtClean="0"/>
                        <a:t>8</a:t>
                      </a:r>
                      <a:endParaRPr lang="uk-UA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r>
                        <a:rPr lang="uk-UA" dirty="0" smtClean="0"/>
                        <a:t>2</a:t>
                      </a:r>
                      <a:endParaRPr lang="uk-UA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r>
                        <a:rPr lang="uk-UA" dirty="0" smtClean="0"/>
                        <a:t>6</a:t>
                      </a:r>
                      <a:endParaRPr lang="uk-UA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r>
                        <a:rPr lang="uk-UA" dirty="0" smtClean="0"/>
                        <a:t>9</a:t>
                      </a:r>
                      <a:endParaRPr lang="uk-UA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r>
                        <a:rPr lang="uk-UA" dirty="0" smtClean="0"/>
                        <a:t>10</a:t>
                      </a:r>
                      <a:endParaRPr lang="uk-UA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Місце для вмісту 7"/>
          <p:cNvSpPr>
            <a:spLocks noGrp="1"/>
          </p:cNvSpPr>
          <p:nvPr>
            <p:ph sz="quarter" idx="13"/>
          </p:nvPr>
        </p:nvSpPr>
        <p:spPr>
          <a:xfrm>
            <a:off x="683568" y="1600200"/>
            <a:ext cx="2546891" cy="2153124"/>
          </a:xfrm>
        </p:spPr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            </a:t>
            </a:r>
          </a:p>
        </p:txBody>
      </p:sp>
      <p:graphicFrame>
        <p:nvGraphicFramePr>
          <p:cNvPr id="22" name="Таблиця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696065"/>
              </p:ext>
            </p:extLst>
          </p:nvPr>
        </p:nvGraphicFramePr>
        <p:xfrm>
          <a:off x="2178716" y="5793284"/>
          <a:ext cx="383704" cy="370840"/>
        </p:xfrm>
        <a:graphic>
          <a:graphicData uri="http://schemas.openxmlformats.org/drawingml/2006/table">
            <a:tbl>
              <a:tblPr firstRow="1" bandRow="1"/>
              <a:tblGrid>
                <a:gridCol w="383704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r>
                        <a:rPr lang="uk-UA" b="1" cap="all" spc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BatangChe" pitchFamily="49" charset="-127"/>
                          <a:ea typeface="BatangChe" pitchFamily="49" charset="-127"/>
                        </a:rPr>
                        <a:t>В</a:t>
                      </a:r>
                      <a:endParaRPr lang="uk-UA" b="1" cap="all" spc="0" baseline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Таблиця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535601"/>
              </p:ext>
            </p:extLst>
          </p:nvPr>
        </p:nvGraphicFramePr>
        <p:xfrm>
          <a:off x="2610764" y="5793284"/>
          <a:ext cx="383704" cy="370840"/>
        </p:xfrm>
        <a:graphic>
          <a:graphicData uri="http://schemas.openxmlformats.org/drawingml/2006/table">
            <a:tbl>
              <a:tblPr firstRow="1" bandRow="1"/>
              <a:tblGrid>
                <a:gridCol w="383704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r>
                        <a:rPr lang="uk-UA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О</a:t>
                      </a:r>
                      <a:endParaRPr lang="uk-UA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254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" name="Таблиця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959971"/>
              </p:ext>
            </p:extLst>
          </p:nvPr>
        </p:nvGraphicFramePr>
        <p:xfrm>
          <a:off x="7147268" y="5793284"/>
          <a:ext cx="383704" cy="370840"/>
        </p:xfrm>
        <a:graphic>
          <a:graphicData uri="http://schemas.openxmlformats.org/drawingml/2006/table">
            <a:tbl>
              <a:tblPr firstRow="1" bandRow="1"/>
              <a:tblGrid>
                <a:gridCol w="383704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r>
                        <a:rPr lang="uk-UA" dirty="0" smtClean="0"/>
                        <a:t>М</a:t>
                      </a:r>
                      <a:endParaRPr lang="uk-UA" dirty="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254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" name="Таблиця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228395"/>
              </p:ext>
            </p:extLst>
          </p:nvPr>
        </p:nvGraphicFramePr>
        <p:xfrm>
          <a:off x="3330844" y="5793284"/>
          <a:ext cx="383704" cy="370840"/>
        </p:xfrm>
        <a:graphic>
          <a:graphicData uri="http://schemas.openxmlformats.org/drawingml/2006/table">
            <a:tbl>
              <a:tblPr firstRow="1" bandRow="1"/>
              <a:tblGrid>
                <a:gridCol w="383704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r>
                        <a:rPr lang="uk-UA" dirty="0" smtClean="0"/>
                        <a:t>О</a:t>
                      </a:r>
                      <a:endParaRPr lang="uk-UA" dirty="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254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" name="Таблиця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49582"/>
              </p:ext>
            </p:extLst>
          </p:nvPr>
        </p:nvGraphicFramePr>
        <p:xfrm>
          <a:off x="2970804" y="5793284"/>
          <a:ext cx="383704" cy="370840"/>
        </p:xfrm>
        <a:graphic>
          <a:graphicData uri="http://schemas.openxmlformats.org/drawingml/2006/table">
            <a:tbl>
              <a:tblPr firstRow="1" bandRow="1"/>
              <a:tblGrid>
                <a:gridCol w="383704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r>
                        <a:rPr lang="uk-UA" dirty="0" smtClean="0"/>
                        <a:t>Л</a:t>
                      </a:r>
                      <a:endParaRPr lang="uk-UA" dirty="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254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" name="Таблиця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423406"/>
              </p:ext>
            </p:extLst>
          </p:nvPr>
        </p:nvGraphicFramePr>
        <p:xfrm>
          <a:off x="4482972" y="5793284"/>
          <a:ext cx="383704" cy="370840"/>
        </p:xfrm>
        <a:graphic>
          <a:graphicData uri="http://schemas.openxmlformats.org/drawingml/2006/table">
            <a:tbl>
              <a:tblPr firstRow="1" bandRow="1"/>
              <a:tblGrid>
                <a:gridCol w="383704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r>
                        <a:rPr lang="uk-UA" dirty="0" smtClean="0"/>
                        <a:t>М</a:t>
                      </a:r>
                      <a:endParaRPr lang="uk-UA" dirty="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254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Таблиця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326945"/>
              </p:ext>
            </p:extLst>
          </p:nvPr>
        </p:nvGraphicFramePr>
        <p:xfrm>
          <a:off x="4122932" y="5793284"/>
          <a:ext cx="383704" cy="370840"/>
        </p:xfrm>
        <a:graphic>
          <a:graphicData uri="http://schemas.openxmlformats.org/drawingml/2006/table">
            <a:tbl>
              <a:tblPr firstRow="1" bandRow="1"/>
              <a:tblGrid>
                <a:gridCol w="383704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r>
                        <a:rPr lang="uk-UA" dirty="0" smtClean="0"/>
                        <a:t>И</a:t>
                      </a:r>
                      <a:endParaRPr lang="uk-UA" dirty="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254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Таблиця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887348"/>
              </p:ext>
            </p:extLst>
          </p:nvPr>
        </p:nvGraphicFramePr>
        <p:xfrm>
          <a:off x="3690884" y="5793284"/>
          <a:ext cx="383704" cy="370840"/>
        </p:xfrm>
        <a:graphic>
          <a:graphicData uri="http://schemas.openxmlformats.org/drawingml/2006/table">
            <a:tbl>
              <a:tblPr firstRow="1" bandRow="1"/>
              <a:tblGrid>
                <a:gridCol w="383704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r>
                        <a:rPr lang="uk-UA" dirty="0" smtClean="0"/>
                        <a:t>Д</a:t>
                      </a:r>
                      <a:endParaRPr lang="uk-UA" dirty="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254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" name="Таблиця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752708"/>
              </p:ext>
            </p:extLst>
          </p:nvPr>
        </p:nvGraphicFramePr>
        <p:xfrm>
          <a:off x="5635100" y="5793284"/>
          <a:ext cx="383704" cy="370840"/>
        </p:xfrm>
        <a:graphic>
          <a:graphicData uri="http://schemas.openxmlformats.org/drawingml/2006/table">
            <a:tbl>
              <a:tblPr firstRow="1" bandRow="1"/>
              <a:tblGrid>
                <a:gridCol w="383704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r>
                        <a:rPr lang="uk-UA" dirty="0" smtClean="0"/>
                        <a:t>М</a:t>
                      </a:r>
                      <a:endParaRPr lang="uk-UA" dirty="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254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" name="Таблиця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278192"/>
              </p:ext>
            </p:extLst>
          </p:nvPr>
        </p:nvGraphicFramePr>
        <p:xfrm>
          <a:off x="5275060" y="5793284"/>
          <a:ext cx="383704" cy="370840"/>
        </p:xfrm>
        <a:graphic>
          <a:graphicData uri="http://schemas.openxmlformats.org/drawingml/2006/table">
            <a:tbl>
              <a:tblPr firstRow="1" bandRow="1"/>
              <a:tblGrid>
                <a:gridCol w="383704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r>
                        <a:rPr lang="uk-UA" dirty="0" smtClean="0"/>
                        <a:t>Р</a:t>
                      </a:r>
                      <a:endParaRPr lang="uk-UA" dirty="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254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" name="Таблиця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070931"/>
              </p:ext>
            </p:extLst>
          </p:nvPr>
        </p:nvGraphicFramePr>
        <p:xfrm>
          <a:off x="4915020" y="5793284"/>
          <a:ext cx="383704" cy="370840"/>
        </p:xfrm>
        <a:graphic>
          <a:graphicData uri="http://schemas.openxmlformats.org/drawingml/2006/table">
            <a:tbl>
              <a:tblPr firstRow="1" bandRow="1"/>
              <a:tblGrid>
                <a:gridCol w="383704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r>
                        <a:rPr lang="uk-UA" dirty="0" smtClean="0"/>
                        <a:t>И</a:t>
                      </a:r>
                      <a:endParaRPr lang="uk-UA" dirty="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254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3" name="Таблиця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066614"/>
              </p:ext>
            </p:extLst>
          </p:nvPr>
        </p:nvGraphicFramePr>
        <p:xfrm>
          <a:off x="6715220" y="5793284"/>
          <a:ext cx="383704" cy="370840"/>
        </p:xfrm>
        <a:graphic>
          <a:graphicData uri="http://schemas.openxmlformats.org/drawingml/2006/table">
            <a:tbl>
              <a:tblPr firstRow="1" bandRow="1"/>
              <a:tblGrid>
                <a:gridCol w="383704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r>
                        <a:rPr lang="uk-UA" dirty="0" smtClean="0"/>
                        <a:t>О</a:t>
                      </a:r>
                      <a:endParaRPr lang="uk-UA" dirty="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254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Таблиця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753483"/>
              </p:ext>
            </p:extLst>
          </p:nvPr>
        </p:nvGraphicFramePr>
        <p:xfrm>
          <a:off x="6355180" y="5793284"/>
          <a:ext cx="383704" cy="370840"/>
        </p:xfrm>
        <a:graphic>
          <a:graphicData uri="http://schemas.openxmlformats.org/drawingml/2006/table">
            <a:tbl>
              <a:tblPr firstRow="1" bandRow="1"/>
              <a:tblGrid>
                <a:gridCol w="383704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r>
                        <a:rPr lang="uk-UA" dirty="0" smtClean="0"/>
                        <a:t>Н</a:t>
                      </a:r>
                      <a:endParaRPr lang="uk-UA" dirty="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254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" name="Таблиця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311213"/>
              </p:ext>
            </p:extLst>
          </p:nvPr>
        </p:nvGraphicFramePr>
        <p:xfrm>
          <a:off x="5995140" y="5793284"/>
          <a:ext cx="383704" cy="370840"/>
        </p:xfrm>
        <a:graphic>
          <a:graphicData uri="http://schemas.openxmlformats.org/drawingml/2006/table">
            <a:tbl>
              <a:tblPr firstRow="1" bandRow="1"/>
              <a:tblGrid>
                <a:gridCol w="383704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r>
                        <a:rPr lang="uk-UA" dirty="0" smtClean="0"/>
                        <a:t>О</a:t>
                      </a:r>
                      <a:endParaRPr lang="uk-UA" dirty="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254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" name="Таблиця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558438"/>
              </p:ext>
            </p:extLst>
          </p:nvPr>
        </p:nvGraphicFramePr>
        <p:xfrm>
          <a:off x="7867348" y="5793284"/>
          <a:ext cx="383704" cy="370840"/>
        </p:xfrm>
        <a:graphic>
          <a:graphicData uri="http://schemas.openxmlformats.org/drawingml/2006/table">
            <a:tbl>
              <a:tblPr firstRow="1" bandRow="1"/>
              <a:tblGrid>
                <a:gridCol w="383704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r>
                        <a:rPr lang="uk-UA" dirty="0" smtClean="0"/>
                        <a:t>Х</a:t>
                      </a:r>
                      <a:endParaRPr lang="uk-UA" dirty="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254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7" name="Таблиця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790666"/>
              </p:ext>
            </p:extLst>
          </p:nvPr>
        </p:nvGraphicFramePr>
        <p:xfrm>
          <a:off x="7507308" y="5793284"/>
          <a:ext cx="383704" cy="370840"/>
        </p:xfrm>
        <a:graphic>
          <a:graphicData uri="http://schemas.openxmlformats.org/drawingml/2006/table">
            <a:tbl>
              <a:tblPr firstRow="1" bandRow="1"/>
              <a:tblGrid>
                <a:gridCol w="383704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r>
                        <a:rPr lang="uk-UA" dirty="0" smtClean="0"/>
                        <a:t>А</a:t>
                      </a:r>
                      <a:endParaRPr lang="uk-UA" dirty="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254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48898" y="2063600"/>
            <a:ext cx="2448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1)            , 2)            , </a:t>
            </a:r>
          </a:p>
          <a:p>
            <a:endParaRPr lang="uk-UA" dirty="0"/>
          </a:p>
          <a:p>
            <a:r>
              <a:rPr lang="uk-UA" dirty="0" smtClean="0"/>
              <a:t>3)            ,  4)            , </a:t>
            </a:r>
          </a:p>
          <a:p>
            <a:endParaRPr lang="uk-UA" dirty="0"/>
          </a:p>
          <a:p>
            <a:r>
              <a:rPr lang="uk-UA" dirty="0" smtClean="0"/>
              <a:t>5)            ,  6)            , </a:t>
            </a:r>
          </a:p>
          <a:p>
            <a:endParaRPr lang="uk-UA" dirty="0"/>
          </a:p>
          <a:p>
            <a:r>
              <a:rPr lang="uk-UA" dirty="0" smtClean="0"/>
              <a:t>7)            ,  8)            , </a:t>
            </a:r>
          </a:p>
          <a:p>
            <a:endParaRPr lang="uk-UA" dirty="0"/>
          </a:p>
          <a:p>
            <a:endParaRPr lang="uk-UA" dirty="0" smtClean="0"/>
          </a:p>
          <a:p>
            <a:r>
              <a:rPr lang="uk-UA" dirty="0" smtClean="0"/>
              <a:t>9)           ,  10)           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9604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578" y="2420888"/>
            <a:ext cx="2593143" cy="3278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кутник 22"/>
          <p:cNvSpPr/>
          <p:nvPr/>
        </p:nvSpPr>
        <p:spPr>
          <a:xfrm>
            <a:off x="251520" y="285549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Володимир</a:t>
            </a:r>
            <a:r>
              <a:rPr lang="ru-RU" dirty="0"/>
              <a:t> Мономах (1053-1125) – </a:t>
            </a:r>
            <a:r>
              <a:rPr lang="ru-RU" dirty="0" err="1"/>
              <a:t>онук</a:t>
            </a:r>
            <a:r>
              <a:rPr lang="ru-RU" dirty="0"/>
              <a:t> Ярослава Мудрого, </a:t>
            </a:r>
            <a:r>
              <a:rPr lang="ru-RU" dirty="0" err="1"/>
              <a:t>син</a:t>
            </a:r>
            <a:r>
              <a:rPr lang="ru-RU" dirty="0"/>
              <a:t> великого князя </a:t>
            </a:r>
            <a:r>
              <a:rPr lang="ru-RU" dirty="0" err="1"/>
              <a:t>київського</a:t>
            </a:r>
            <a:r>
              <a:rPr lang="ru-RU" dirty="0"/>
              <a:t> Всеволода Ярославича та </a:t>
            </a:r>
            <a:r>
              <a:rPr lang="ru-RU" dirty="0" err="1"/>
              <a:t>грецької</a:t>
            </a:r>
            <a:r>
              <a:rPr lang="ru-RU" dirty="0"/>
              <a:t> </a:t>
            </a:r>
            <a:r>
              <a:rPr lang="ru-RU" dirty="0" err="1"/>
              <a:t>царівни</a:t>
            </a:r>
            <a:r>
              <a:rPr lang="ru-RU" dirty="0"/>
              <a:t>, дочки </a:t>
            </a:r>
            <a:r>
              <a:rPr lang="ru-RU" dirty="0" err="1"/>
              <a:t>візантійського</a:t>
            </a:r>
            <a:r>
              <a:rPr lang="ru-RU" dirty="0"/>
              <a:t> </a:t>
            </a:r>
            <a:r>
              <a:rPr lang="ru-RU" dirty="0" err="1"/>
              <a:t>імператора</a:t>
            </a:r>
            <a:r>
              <a:rPr lang="ru-RU" dirty="0"/>
              <a:t> </a:t>
            </a:r>
            <a:r>
              <a:rPr lang="ru-RU" dirty="0" err="1"/>
              <a:t>Костянтина</a:t>
            </a:r>
            <a:r>
              <a:rPr lang="ru-RU" dirty="0"/>
              <a:t> IX Мономаха</a:t>
            </a: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1619672" y="836712"/>
            <a:ext cx="59766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sz="2800" kern="0" dirty="0">
                <a:solidFill>
                  <a:sysClr val="windowText" lastClr="000000"/>
                </a:solidFill>
                <a:latin typeface="Sylfaen" pitchFamily="18" charset="0"/>
              </a:rPr>
              <a:t>«Що вмієте, того не забувайте, а чого не вмієте, того навчайтесь</a:t>
            </a:r>
            <a:r>
              <a:rPr lang="uk-UA" sz="2800" kern="0" dirty="0" smtClean="0">
                <a:solidFill>
                  <a:sysClr val="windowText" lastClr="000000"/>
                </a:solidFill>
                <a:latin typeface="Sylfaen" pitchFamily="18" charset="0"/>
              </a:rPr>
              <a:t>»</a:t>
            </a:r>
          </a:p>
          <a:p>
            <a:pPr lvl="0" algn="ctr">
              <a:defRPr/>
            </a:pPr>
            <a:r>
              <a:rPr lang="uk-UA" sz="2400" i="1" kern="0" dirty="0" smtClean="0">
                <a:solidFill>
                  <a:sysClr val="windowText" lastClr="000000"/>
                </a:solidFill>
                <a:latin typeface="Sylfaen" pitchFamily="18" charset="0"/>
              </a:rPr>
              <a:t>                        Володимир Мономах</a:t>
            </a:r>
            <a:endParaRPr lang="uk-UA" sz="2400" i="1" kern="0" dirty="0">
              <a:solidFill>
                <a:sysClr val="windowText" lastClr="00000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07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39552" y="201176"/>
            <a:ext cx="8064896" cy="6408712"/>
          </a:xfrm>
          <a:prstGeom prst="roundRect">
            <a:avLst/>
          </a:prstGeom>
          <a:solidFill>
            <a:schemeClr val="bg1"/>
          </a:solidFill>
          <a:ln w="254000" cmpd="tri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-684584" y="-99392"/>
            <a:ext cx="4248472" cy="141277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0" cmpd="tri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843808" cy="1143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b="1" dirty="0" err="1" smtClean="0">
                <a:solidFill>
                  <a:schemeClr val="tx1"/>
                </a:solidFill>
                <a:latin typeface="Book Antiqua" pitchFamily="18" charset="0"/>
              </a:rPr>
              <a:t>Розв</a:t>
            </a:r>
            <a:r>
              <a:rPr lang="en-US" sz="1800" b="1" dirty="0" smtClean="0">
                <a:solidFill>
                  <a:schemeClr val="tx1"/>
                </a:solidFill>
                <a:latin typeface="Book Antiqua" pitchFamily="18" charset="0"/>
              </a:rPr>
              <a:t>’</a:t>
            </a:r>
            <a:r>
              <a:rPr lang="uk-UA" sz="1800" b="1" dirty="0" err="1" smtClean="0">
                <a:solidFill>
                  <a:schemeClr val="tx1"/>
                </a:solidFill>
                <a:latin typeface="Book Antiqua" pitchFamily="18" charset="0"/>
              </a:rPr>
              <a:t>язування</a:t>
            </a:r>
            <a:r>
              <a:rPr lang="uk-UA" sz="1800" b="1" dirty="0" smtClean="0">
                <a:solidFill>
                  <a:schemeClr val="tx1"/>
                </a:solidFill>
                <a:latin typeface="Book Antiqua" pitchFamily="18" charset="0"/>
              </a:rPr>
              <a:t> рівнянь на основну властивість  пропорції</a:t>
            </a:r>
            <a:endParaRPr lang="ru-RU" sz="1800" dirty="0"/>
          </a:p>
        </p:txBody>
      </p:sp>
      <p:pic>
        <p:nvPicPr>
          <p:cNvPr id="16" name="Рисунок 15" descr="Рисунок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5538975"/>
            <a:ext cx="1440160" cy="1319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Таблиця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3209978"/>
                  </p:ext>
                </p:extLst>
              </p:nvPr>
            </p:nvGraphicFramePr>
            <p:xfrm>
              <a:off x="4080082" y="1196752"/>
              <a:ext cx="4079776" cy="3744416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648072"/>
                    <a:gridCol w="3431704"/>
                  </a:tblGrid>
                  <a:tr h="432048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9pPr>
                        </a:lstStyle>
                        <a:p>
                          <a:r>
                            <a:rPr lang="uk-UA" dirty="0" smtClean="0">
                              <a:ln>
                                <a:solidFill>
                                  <a:srgbClr val="000000"/>
                                </a:solidFill>
                              </a:ln>
                              <a:latin typeface="+mn-lt"/>
                            </a:rPr>
                            <a:t>1</a:t>
                          </a:r>
                          <a:endParaRPr lang="uk-UA" dirty="0">
                            <a:ln>
                              <a:solidFill>
                                <a:srgbClr val="000000"/>
                              </a:solidFill>
                            </a:ln>
                            <a:latin typeface="+mn-lt"/>
                          </a:endParaRPr>
                        </a:p>
                      </a:txBody>
                      <a:tcPr>
                        <a:lnL w="12700" cmpd="sng">
                          <a:solidFill>
                            <a:srgbClr val="000000"/>
                          </a:solidFill>
                        </a:lnL>
                        <a:lnR w="12700" cmpd="sng">
                          <a:solidFill>
                            <a:srgbClr val="000000"/>
                          </a:solidFill>
                        </a:lnR>
                        <a:lnT w="12700" cmpd="sng">
                          <a:solidFill>
                            <a:srgbClr val="000000"/>
                          </a:solidFill>
                        </a:lnT>
                        <a:lnB w="12700" cmpd="sng">
                          <a:solidFill>
                            <a:srgbClr val="000000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9pPr>
                        </a:lstStyle>
                        <a:p>
                          <a:r>
                            <a:rPr lang="uk-UA" dirty="0" smtClean="0">
                              <a:ln>
                                <a:solidFill>
                                  <a:srgbClr val="000000"/>
                                </a:solidFill>
                              </a:ln>
                            </a:rPr>
                            <a:t>Пропорцією</a:t>
                          </a:r>
                          <a:endParaRPr lang="en-US" dirty="0" smtClean="0">
                            <a:ln>
                              <a:solidFill>
                                <a:srgbClr val="000000"/>
                              </a:solidFill>
                            </a:ln>
                          </a:endParaRPr>
                        </a:p>
                        <a:p>
                          <a:endParaRPr lang="uk-UA" dirty="0">
                            <a:ln>
                              <a:solidFill>
                                <a:srgbClr val="000000"/>
                              </a:solidFill>
                            </a:ln>
                          </a:endParaRPr>
                        </a:p>
                      </a:txBody>
                      <a:tcPr>
                        <a:lnL w="12700" cmpd="sng">
                          <a:solidFill>
                            <a:srgbClr val="000000"/>
                          </a:solidFill>
                        </a:lnL>
                        <a:lnR w="12700" cmpd="sng">
                          <a:solidFill>
                            <a:srgbClr val="000000"/>
                          </a:solidFill>
                        </a:lnR>
                        <a:lnT w="12700" cmpd="sng">
                          <a:solidFill>
                            <a:srgbClr val="000000"/>
                          </a:solidFill>
                        </a:lnT>
                        <a:lnB w="12700" cmpd="sng">
                          <a:solidFill>
                            <a:srgbClr val="000000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9pPr>
                        </a:lstStyle>
                        <a:p>
                          <a:r>
                            <a:rPr lang="uk-UA" dirty="0" smtClean="0">
                              <a:ln>
                                <a:solidFill>
                                  <a:srgbClr val="000000"/>
                                </a:solidFill>
                              </a:ln>
                              <a:latin typeface="+mn-lt"/>
                            </a:rPr>
                            <a:t>2</a:t>
                          </a:r>
                          <a:endParaRPr lang="uk-UA" dirty="0">
                            <a:ln>
                              <a:solidFill>
                                <a:srgbClr val="000000"/>
                              </a:solidFill>
                            </a:ln>
                            <a:latin typeface="+mn-lt"/>
                          </a:endParaRPr>
                        </a:p>
                      </a:txBody>
                      <a:tcPr>
                        <a:lnL w="12700" cmpd="sng">
                          <a:solidFill>
                            <a:srgbClr val="000000"/>
                          </a:solidFill>
                        </a:lnL>
                        <a:lnR w="12700" cmpd="sng">
                          <a:solidFill>
                            <a:srgbClr val="000000"/>
                          </a:solidFill>
                        </a:lnR>
                        <a:lnT w="12700" cmpd="sng">
                          <a:solidFill>
                            <a:srgbClr val="000000"/>
                          </a:solidFill>
                        </a:lnT>
                        <a:lnB w="12700" cmpd="sng">
                          <a:solidFill>
                            <a:srgbClr val="000000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9pPr>
                        </a:lstStyle>
                        <a:p>
                          <a:r>
                            <a:rPr lang="en-US" baseline="0" dirty="0" smtClean="0">
                              <a:ln>
                                <a:solidFill>
                                  <a:srgbClr val="000000"/>
                                </a:solidFill>
                              </a:ln>
                            </a:rPr>
                            <a:t>b , c</a:t>
                          </a:r>
                        </a:p>
                        <a:p>
                          <a:endParaRPr lang="uk-UA" dirty="0">
                            <a:ln>
                              <a:solidFill>
                                <a:srgbClr val="000000"/>
                              </a:solidFill>
                            </a:ln>
                          </a:endParaRPr>
                        </a:p>
                      </a:txBody>
                      <a:tcPr>
                        <a:lnL w="12700" cmpd="sng">
                          <a:solidFill>
                            <a:srgbClr val="000000"/>
                          </a:solidFill>
                        </a:lnL>
                        <a:lnR w="12700" cmpd="sng">
                          <a:solidFill>
                            <a:srgbClr val="000000"/>
                          </a:solidFill>
                        </a:lnR>
                        <a:lnT w="12700" cmpd="sng">
                          <a:solidFill>
                            <a:srgbClr val="000000"/>
                          </a:solidFill>
                        </a:lnT>
                        <a:lnB w="12700" cmpd="sng">
                          <a:solidFill>
                            <a:srgbClr val="000000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9pPr>
                        </a:lstStyle>
                        <a:p>
                          <a:r>
                            <a:rPr lang="uk-UA" dirty="0" smtClean="0">
                              <a:ln>
                                <a:solidFill>
                                  <a:srgbClr val="000000"/>
                                </a:solidFill>
                              </a:ln>
                              <a:latin typeface="+mn-lt"/>
                            </a:rPr>
                            <a:t>3</a:t>
                          </a:r>
                          <a:endParaRPr lang="uk-UA" dirty="0">
                            <a:ln>
                              <a:solidFill>
                                <a:srgbClr val="000000"/>
                              </a:solidFill>
                            </a:ln>
                            <a:latin typeface="+mn-lt"/>
                          </a:endParaRPr>
                        </a:p>
                      </a:txBody>
                      <a:tcPr>
                        <a:lnL w="12700" cmpd="sng">
                          <a:solidFill>
                            <a:srgbClr val="000000"/>
                          </a:solidFill>
                        </a:lnL>
                        <a:lnR w="12700" cmpd="sng">
                          <a:solidFill>
                            <a:srgbClr val="000000"/>
                          </a:solidFill>
                        </a:lnR>
                        <a:lnT w="12700" cmpd="sng">
                          <a:solidFill>
                            <a:srgbClr val="000000"/>
                          </a:solidFill>
                        </a:lnT>
                        <a:lnB w="12700" cmpd="sng">
                          <a:solidFill>
                            <a:srgbClr val="000000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9pPr>
                        </a:lstStyle>
                        <a:p>
                          <a:r>
                            <a:rPr lang="uk-UA" dirty="0" smtClean="0">
                              <a:ln>
                                <a:solidFill>
                                  <a:srgbClr val="000000"/>
                                </a:solidFill>
                              </a:ln>
                            </a:rPr>
                            <a:t>Відношенням</a:t>
                          </a:r>
                          <a:endParaRPr lang="en-US" dirty="0" smtClean="0">
                            <a:ln>
                              <a:solidFill>
                                <a:srgbClr val="000000"/>
                              </a:solidFill>
                            </a:ln>
                          </a:endParaRPr>
                        </a:p>
                        <a:p>
                          <a:endParaRPr lang="uk-UA" dirty="0">
                            <a:ln>
                              <a:solidFill>
                                <a:srgbClr val="000000"/>
                              </a:solidFill>
                            </a:ln>
                          </a:endParaRPr>
                        </a:p>
                      </a:txBody>
                      <a:tcPr>
                        <a:lnL w="12700" cmpd="sng">
                          <a:solidFill>
                            <a:srgbClr val="000000"/>
                          </a:solidFill>
                        </a:lnL>
                        <a:lnR w="12700" cmpd="sng">
                          <a:solidFill>
                            <a:srgbClr val="000000"/>
                          </a:solidFill>
                        </a:lnR>
                        <a:lnT w="12700" cmpd="sng">
                          <a:solidFill>
                            <a:srgbClr val="000000"/>
                          </a:solidFill>
                        </a:lnT>
                        <a:lnB w="12700" cmpd="sng">
                          <a:solidFill>
                            <a:srgbClr val="000000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9pPr>
                        </a:lstStyle>
                        <a:p>
                          <a:r>
                            <a:rPr lang="uk-UA" dirty="0" smtClean="0">
                              <a:ln>
                                <a:solidFill>
                                  <a:srgbClr val="000000"/>
                                </a:solidFill>
                              </a:ln>
                              <a:latin typeface="+mn-lt"/>
                            </a:rPr>
                            <a:t>4</a:t>
                          </a:r>
                          <a:endParaRPr lang="uk-UA" dirty="0">
                            <a:ln>
                              <a:solidFill>
                                <a:srgbClr val="000000"/>
                              </a:solidFill>
                            </a:ln>
                            <a:latin typeface="+mn-lt"/>
                          </a:endParaRPr>
                        </a:p>
                      </a:txBody>
                      <a:tcPr>
                        <a:lnL w="12700" cmpd="sng">
                          <a:solidFill>
                            <a:srgbClr val="000000"/>
                          </a:solidFill>
                        </a:lnL>
                        <a:lnR w="12700" cmpd="sng">
                          <a:solidFill>
                            <a:srgbClr val="000000"/>
                          </a:solidFill>
                        </a:lnR>
                        <a:lnT w="12700" cmpd="sng">
                          <a:solidFill>
                            <a:srgbClr val="000000"/>
                          </a:solidFill>
                        </a:lnT>
                        <a:lnB w="12700" cmpd="sng">
                          <a:solidFill>
                            <a:srgbClr val="000000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9pPr>
                        </a:lstStyle>
                        <a:p>
                          <a:r>
                            <a:rPr lang="en-US" dirty="0" smtClean="0">
                              <a:ln>
                                <a:solidFill>
                                  <a:srgbClr val="000000"/>
                                </a:solidFill>
                              </a:ln>
                            </a:rPr>
                            <a:t>a, d</a:t>
                          </a:r>
                        </a:p>
                        <a:p>
                          <a:endParaRPr lang="uk-UA" dirty="0">
                            <a:ln>
                              <a:solidFill>
                                <a:srgbClr val="000000"/>
                              </a:solidFill>
                            </a:ln>
                          </a:endParaRPr>
                        </a:p>
                      </a:txBody>
                      <a:tcPr>
                        <a:lnL w="12700" cmpd="sng">
                          <a:solidFill>
                            <a:srgbClr val="000000"/>
                          </a:solidFill>
                        </a:lnL>
                        <a:lnR w="12700" cmpd="sng">
                          <a:solidFill>
                            <a:srgbClr val="000000"/>
                          </a:solidFill>
                        </a:lnR>
                        <a:lnT w="12700" cmpd="sng">
                          <a:solidFill>
                            <a:srgbClr val="000000"/>
                          </a:solidFill>
                        </a:lnT>
                        <a:lnB w="12700" cmpd="sng">
                          <a:solidFill>
                            <a:srgbClr val="000000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9pPr>
                        </a:lstStyle>
                        <a:p>
                          <a:r>
                            <a:rPr lang="uk-UA" dirty="0" smtClean="0">
                              <a:ln>
                                <a:solidFill>
                                  <a:srgbClr val="000000"/>
                                </a:solidFill>
                              </a:ln>
                              <a:latin typeface="+mn-lt"/>
                            </a:rPr>
                            <a:t>5</a:t>
                          </a:r>
                          <a:endParaRPr lang="uk-UA" dirty="0">
                            <a:ln>
                              <a:solidFill>
                                <a:srgbClr val="000000"/>
                              </a:solidFill>
                            </a:ln>
                            <a:latin typeface="+mn-lt"/>
                          </a:endParaRPr>
                        </a:p>
                      </a:txBody>
                      <a:tcPr>
                        <a:lnL w="12700" cmpd="sng">
                          <a:solidFill>
                            <a:srgbClr val="000000"/>
                          </a:solidFill>
                        </a:lnL>
                        <a:lnR w="12700" cmpd="sng">
                          <a:solidFill>
                            <a:srgbClr val="000000"/>
                          </a:solidFill>
                        </a:lnR>
                        <a:lnT w="12700" cmpd="sng">
                          <a:solidFill>
                            <a:srgbClr val="000000"/>
                          </a:solidFill>
                        </a:lnT>
                        <a:lnB w="12700" cmpd="sng">
                          <a:solidFill>
                            <a:srgbClr val="000000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9pPr>
                        </a:lstStyle>
                        <a:p>
                          <a:r>
                            <a:rPr lang="en-US" dirty="0" smtClean="0">
                              <a:ln>
                                <a:solidFill>
                                  <a:srgbClr val="000000"/>
                                </a:solidFill>
                              </a:ln>
                            </a:rPr>
                            <a:t>ad = </a:t>
                          </a:r>
                          <a:r>
                            <a:rPr lang="en-US" dirty="0" err="1" smtClean="0">
                              <a:ln>
                                <a:solidFill>
                                  <a:srgbClr val="000000"/>
                                </a:solidFill>
                              </a:ln>
                            </a:rPr>
                            <a:t>bc</a:t>
                          </a:r>
                          <a:endParaRPr lang="uk-UA" dirty="0">
                            <a:ln>
                              <a:solidFill>
                                <a:srgbClr val="000000"/>
                              </a:solidFill>
                            </a:ln>
                          </a:endParaRPr>
                        </a:p>
                      </a:txBody>
                      <a:tcPr>
                        <a:lnL w="12700" cmpd="sng">
                          <a:solidFill>
                            <a:srgbClr val="000000"/>
                          </a:solidFill>
                        </a:lnL>
                        <a:lnR w="12700" cmpd="sng">
                          <a:solidFill>
                            <a:srgbClr val="000000"/>
                          </a:solidFill>
                        </a:lnR>
                        <a:lnT w="12700" cmpd="sng">
                          <a:solidFill>
                            <a:srgbClr val="000000"/>
                          </a:solidFill>
                        </a:lnT>
                        <a:lnB w="12700" cmpd="sng">
                          <a:solidFill>
                            <a:srgbClr val="000000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81325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9pPr>
                        </a:lstStyle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ln>
                                <a:solidFill>
                                  <a:srgbClr val="000000"/>
                                </a:solidFill>
                              </a:ln>
                              <a:latin typeface="+mn-lt"/>
                            </a:rPr>
                            <a:t>6</a:t>
                          </a:r>
                          <a:endParaRPr lang="uk-UA" dirty="0" smtClean="0">
                            <a:ln>
                              <a:solidFill>
                                <a:srgbClr val="000000"/>
                              </a:solidFill>
                            </a:ln>
                            <a:latin typeface="+mn-lt"/>
                          </a:endParaRPr>
                        </a:p>
                        <a:p>
                          <a:endParaRPr lang="uk-UA" baseline="0" dirty="0">
                            <a:ln w="57150">
                              <a:solidFill>
                                <a:srgbClr val="000000"/>
                              </a:solidFill>
                            </a:ln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solidFill>
                            <a:srgbClr val="000000"/>
                          </a:solidFill>
                        </a:lnL>
                        <a:lnR w="12700" cmpd="sng">
                          <a:solidFill>
                            <a:srgbClr val="000000"/>
                          </a:solidFill>
                        </a:lnR>
                        <a:lnT w="12700" cmpd="sng">
                          <a:solidFill>
                            <a:srgbClr val="000000"/>
                          </a:solidFill>
                        </a:lnT>
                        <a:lnB w="12700" cmpd="sng">
                          <a:solidFill>
                            <a:srgbClr val="000000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uk-UA" sz="2000" b="1" i="1" cap="none" spc="0" smtClean="0">
                                        <a:ln w="10541" cmpd="sng">
                                          <a:solidFill>
                                            <a:schemeClr val="tx1"/>
                                          </a:solidFill>
                                          <a:prstDash val="solid"/>
                                        </a:ln>
                                        <a:gradFill>
                                          <a:gsLst>
                                            <a:gs pos="0">
                                              <a:schemeClr val="accent1">
                                                <a:tint val="40000"/>
                                                <a:satMod val="250000"/>
                                              </a:schemeClr>
                                            </a:gs>
                                            <a:gs pos="9000">
                                              <a:schemeClr val="accent1">
                                                <a:tint val="52000"/>
                                                <a:satMod val="300000"/>
                                              </a:schemeClr>
                                            </a:gs>
                                            <a:gs pos="50000">
                                              <a:schemeClr val="accent1">
                                                <a:shade val="20000"/>
                                                <a:satMod val="300000"/>
                                              </a:schemeClr>
                                            </a:gs>
                                            <a:gs pos="79000">
                                              <a:schemeClr val="accent1">
                                                <a:tint val="52000"/>
                                                <a:satMod val="300000"/>
                                              </a:schemeClr>
                                            </a:gs>
                                            <a:gs pos="100000">
                                              <a:schemeClr val="accent1">
                                                <a:tint val="40000"/>
                                                <a:satMod val="250000"/>
                                              </a:schemeClr>
                                            </a:gs>
                                          </a:gsLst>
                                          <a:lin ang="5400000"/>
                                        </a:gra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2000" b="1" i="1" cap="none" spc="0" smtClean="0">
                                        <a:ln w="10541" cmpd="sng">
                                          <a:solidFill>
                                            <a:schemeClr val="tx1"/>
                                          </a:solidFill>
                                          <a:prstDash val="solid"/>
                                        </a:ln>
                                        <a:gradFill>
                                          <a:gsLst>
                                            <a:gs pos="0">
                                              <a:schemeClr val="accent1">
                                                <a:tint val="40000"/>
                                                <a:satMod val="250000"/>
                                              </a:schemeClr>
                                            </a:gs>
                                            <a:gs pos="9000">
                                              <a:schemeClr val="accent1">
                                                <a:tint val="52000"/>
                                                <a:satMod val="300000"/>
                                              </a:schemeClr>
                                            </a:gs>
                                            <a:gs pos="50000">
                                              <a:schemeClr val="accent1">
                                                <a:shade val="20000"/>
                                                <a:satMod val="300000"/>
                                              </a:schemeClr>
                                            </a:gs>
                                            <a:gs pos="79000">
                                              <a:schemeClr val="accent1">
                                                <a:tint val="52000"/>
                                                <a:satMod val="300000"/>
                                              </a:schemeClr>
                                            </a:gs>
                                            <a:gs pos="100000">
                                              <a:schemeClr val="accent1">
                                                <a:tint val="40000"/>
                                                <a:satMod val="250000"/>
                                              </a:schemeClr>
                                            </a:gs>
                                          </a:gsLst>
                                          <a:lin ang="5400000"/>
                                        </a:gradFill>
                                        <a:effectLst/>
                                        <a:latin typeface="Cambria Math"/>
                                      </a:rPr>
                                      <m:t>15</m:t>
                                    </m:r>
                                  </m:num>
                                  <m:den>
                                    <m:r>
                                      <a:rPr lang="uk-UA" sz="2000" b="1" i="1" cap="none" spc="0" smtClean="0">
                                        <a:ln w="10541" cmpd="sng">
                                          <a:solidFill>
                                            <a:schemeClr val="tx1"/>
                                          </a:solidFill>
                                          <a:prstDash val="solid"/>
                                        </a:ln>
                                        <a:gradFill>
                                          <a:gsLst>
                                            <a:gs pos="0">
                                              <a:schemeClr val="accent1">
                                                <a:tint val="40000"/>
                                                <a:satMod val="250000"/>
                                              </a:schemeClr>
                                            </a:gs>
                                            <a:gs pos="9000">
                                              <a:schemeClr val="accent1">
                                                <a:tint val="52000"/>
                                                <a:satMod val="300000"/>
                                              </a:schemeClr>
                                            </a:gs>
                                            <a:gs pos="50000">
                                              <a:schemeClr val="accent1">
                                                <a:shade val="20000"/>
                                                <a:satMod val="300000"/>
                                              </a:schemeClr>
                                            </a:gs>
                                            <a:gs pos="79000">
                                              <a:schemeClr val="accent1">
                                                <a:tint val="52000"/>
                                                <a:satMod val="300000"/>
                                              </a:schemeClr>
                                            </a:gs>
                                            <a:gs pos="100000">
                                              <a:schemeClr val="accent1">
                                                <a:tint val="40000"/>
                                                <a:satMod val="250000"/>
                                              </a:schemeClr>
                                            </a:gs>
                                          </a:gsLst>
                                          <a:lin ang="5400000"/>
                                        </a:gradFill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uk-UA" b="0" cap="none" spc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>
                        <a:lnL w="12700" cmpd="sng">
                          <a:solidFill>
                            <a:srgbClr val="000000"/>
                          </a:solidFill>
                        </a:lnL>
                        <a:lnR w="12700" cmpd="sng">
                          <a:solidFill>
                            <a:srgbClr val="000000"/>
                          </a:solidFill>
                        </a:lnR>
                        <a:lnT w="12700" cmpd="sng">
                          <a:solidFill>
                            <a:srgbClr val="000000"/>
                          </a:solidFill>
                        </a:lnT>
                        <a:lnB w="12700" cmpd="sng">
                          <a:solidFill>
                            <a:srgbClr val="000000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Таблиця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3209978"/>
                  </p:ext>
                </p:extLst>
              </p:nvPr>
            </p:nvGraphicFramePr>
            <p:xfrm>
              <a:off x="4080082" y="1196752"/>
              <a:ext cx="4079776" cy="3744416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648072"/>
                    <a:gridCol w="3431704"/>
                  </a:tblGrid>
                  <a:tr h="6400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9pPr>
                        </a:lstStyle>
                        <a:p>
                          <a:r>
                            <a:rPr lang="uk-UA" dirty="0" smtClean="0">
                              <a:ln>
                                <a:solidFill>
                                  <a:srgbClr val="000000"/>
                                </a:solidFill>
                              </a:ln>
                              <a:latin typeface="+mn-lt"/>
                            </a:rPr>
                            <a:t>1</a:t>
                          </a:r>
                          <a:endParaRPr lang="uk-UA" dirty="0">
                            <a:ln>
                              <a:solidFill>
                                <a:srgbClr val="000000"/>
                              </a:solidFill>
                            </a:ln>
                            <a:latin typeface="+mn-lt"/>
                          </a:endParaRPr>
                        </a:p>
                      </a:txBody>
                      <a:tcPr>
                        <a:lnL w="12700" cmpd="sng">
                          <a:solidFill>
                            <a:srgbClr val="000000"/>
                          </a:solidFill>
                        </a:lnL>
                        <a:lnR w="12700" cmpd="sng">
                          <a:solidFill>
                            <a:srgbClr val="000000"/>
                          </a:solidFill>
                        </a:lnR>
                        <a:lnT w="12700" cmpd="sng">
                          <a:solidFill>
                            <a:srgbClr val="000000"/>
                          </a:solidFill>
                        </a:lnT>
                        <a:lnB w="12700" cmpd="sng">
                          <a:solidFill>
                            <a:srgbClr val="000000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9pPr>
                        </a:lstStyle>
                        <a:p>
                          <a:r>
                            <a:rPr lang="uk-UA" dirty="0" smtClean="0">
                              <a:ln>
                                <a:solidFill>
                                  <a:srgbClr val="000000"/>
                                </a:solidFill>
                              </a:ln>
                            </a:rPr>
                            <a:t>Пропорцією</a:t>
                          </a:r>
                          <a:endParaRPr lang="en-US" dirty="0" smtClean="0">
                            <a:ln>
                              <a:solidFill>
                                <a:srgbClr val="000000"/>
                              </a:solidFill>
                            </a:ln>
                          </a:endParaRPr>
                        </a:p>
                        <a:p>
                          <a:endParaRPr lang="uk-UA" dirty="0">
                            <a:ln>
                              <a:solidFill>
                                <a:srgbClr val="000000"/>
                              </a:solidFill>
                            </a:ln>
                          </a:endParaRPr>
                        </a:p>
                      </a:txBody>
                      <a:tcPr>
                        <a:lnL w="12700" cmpd="sng">
                          <a:solidFill>
                            <a:srgbClr val="000000"/>
                          </a:solidFill>
                        </a:lnL>
                        <a:lnR w="12700" cmpd="sng">
                          <a:solidFill>
                            <a:srgbClr val="000000"/>
                          </a:solidFill>
                        </a:lnR>
                        <a:lnT w="12700" cmpd="sng">
                          <a:solidFill>
                            <a:srgbClr val="000000"/>
                          </a:solidFill>
                        </a:lnT>
                        <a:lnB w="12700" cmpd="sng">
                          <a:solidFill>
                            <a:srgbClr val="000000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6400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9pPr>
                        </a:lstStyle>
                        <a:p>
                          <a:r>
                            <a:rPr lang="uk-UA" dirty="0" smtClean="0">
                              <a:ln>
                                <a:solidFill>
                                  <a:srgbClr val="000000"/>
                                </a:solidFill>
                              </a:ln>
                              <a:latin typeface="+mn-lt"/>
                            </a:rPr>
                            <a:t>2</a:t>
                          </a:r>
                          <a:endParaRPr lang="uk-UA" dirty="0">
                            <a:ln>
                              <a:solidFill>
                                <a:srgbClr val="000000"/>
                              </a:solidFill>
                            </a:ln>
                            <a:latin typeface="+mn-lt"/>
                          </a:endParaRPr>
                        </a:p>
                      </a:txBody>
                      <a:tcPr>
                        <a:lnL w="12700" cmpd="sng">
                          <a:solidFill>
                            <a:srgbClr val="000000"/>
                          </a:solidFill>
                        </a:lnL>
                        <a:lnR w="12700" cmpd="sng">
                          <a:solidFill>
                            <a:srgbClr val="000000"/>
                          </a:solidFill>
                        </a:lnR>
                        <a:lnT w="12700" cmpd="sng">
                          <a:solidFill>
                            <a:srgbClr val="000000"/>
                          </a:solidFill>
                        </a:lnT>
                        <a:lnB w="12700" cmpd="sng">
                          <a:solidFill>
                            <a:srgbClr val="000000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9pPr>
                        </a:lstStyle>
                        <a:p>
                          <a:r>
                            <a:rPr lang="en-US" baseline="0" dirty="0" smtClean="0">
                              <a:ln>
                                <a:solidFill>
                                  <a:srgbClr val="000000"/>
                                </a:solidFill>
                              </a:ln>
                            </a:rPr>
                            <a:t>b , c</a:t>
                          </a:r>
                        </a:p>
                        <a:p>
                          <a:endParaRPr lang="uk-UA" dirty="0">
                            <a:ln>
                              <a:solidFill>
                                <a:srgbClr val="000000"/>
                              </a:solidFill>
                            </a:ln>
                          </a:endParaRPr>
                        </a:p>
                      </a:txBody>
                      <a:tcPr>
                        <a:lnL w="12700" cmpd="sng">
                          <a:solidFill>
                            <a:srgbClr val="000000"/>
                          </a:solidFill>
                        </a:lnL>
                        <a:lnR w="12700" cmpd="sng">
                          <a:solidFill>
                            <a:srgbClr val="000000"/>
                          </a:solidFill>
                        </a:lnR>
                        <a:lnT w="12700" cmpd="sng">
                          <a:solidFill>
                            <a:srgbClr val="000000"/>
                          </a:solidFill>
                        </a:lnT>
                        <a:lnB w="12700" cmpd="sng">
                          <a:solidFill>
                            <a:srgbClr val="000000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6400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9pPr>
                        </a:lstStyle>
                        <a:p>
                          <a:r>
                            <a:rPr lang="uk-UA" dirty="0" smtClean="0">
                              <a:ln>
                                <a:solidFill>
                                  <a:srgbClr val="000000"/>
                                </a:solidFill>
                              </a:ln>
                              <a:latin typeface="+mn-lt"/>
                            </a:rPr>
                            <a:t>3</a:t>
                          </a:r>
                          <a:endParaRPr lang="uk-UA" dirty="0">
                            <a:ln>
                              <a:solidFill>
                                <a:srgbClr val="000000"/>
                              </a:solidFill>
                            </a:ln>
                            <a:latin typeface="+mn-lt"/>
                          </a:endParaRPr>
                        </a:p>
                      </a:txBody>
                      <a:tcPr>
                        <a:lnL w="12700" cmpd="sng">
                          <a:solidFill>
                            <a:srgbClr val="000000"/>
                          </a:solidFill>
                        </a:lnL>
                        <a:lnR w="12700" cmpd="sng">
                          <a:solidFill>
                            <a:srgbClr val="000000"/>
                          </a:solidFill>
                        </a:lnR>
                        <a:lnT w="12700" cmpd="sng">
                          <a:solidFill>
                            <a:srgbClr val="000000"/>
                          </a:solidFill>
                        </a:lnT>
                        <a:lnB w="12700" cmpd="sng">
                          <a:solidFill>
                            <a:srgbClr val="000000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9pPr>
                        </a:lstStyle>
                        <a:p>
                          <a:r>
                            <a:rPr lang="uk-UA" dirty="0" smtClean="0">
                              <a:ln>
                                <a:solidFill>
                                  <a:srgbClr val="000000"/>
                                </a:solidFill>
                              </a:ln>
                            </a:rPr>
                            <a:t>Відношенням</a:t>
                          </a:r>
                          <a:endParaRPr lang="en-US" dirty="0" smtClean="0">
                            <a:ln>
                              <a:solidFill>
                                <a:srgbClr val="000000"/>
                              </a:solidFill>
                            </a:ln>
                          </a:endParaRPr>
                        </a:p>
                        <a:p>
                          <a:endParaRPr lang="uk-UA" dirty="0">
                            <a:ln>
                              <a:solidFill>
                                <a:srgbClr val="000000"/>
                              </a:solidFill>
                            </a:ln>
                          </a:endParaRPr>
                        </a:p>
                      </a:txBody>
                      <a:tcPr>
                        <a:lnL w="12700" cmpd="sng">
                          <a:solidFill>
                            <a:srgbClr val="000000"/>
                          </a:solidFill>
                        </a:lnL>
                        <a:lnR w="12700" cmpd="sng">
                          <a:solidFill>
                            <a:srgbClr val="000000"/>
                          </a:solidFill>
                        </a:lnR>
                        <a:lnT w="12700" cmpd="sng">
                          <a:solidFill>
                            <a:srgbClr val="000000"/>
                          </a:solidFill>
                        </a:lnT>
                        <a:lnB w="12700" cmpd="sng">
                          <a:solidFill>
                            <a:srgbClr val="000000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6400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9pPr>
                        </a:lstStyle>
                        <a:p>
                          <a:r>
                            <a:rPr lang="uk-UA" dirty="0" smtClean="0">
                              <a:ln>
                                <a:solidFill>
                                  <a:srgbClr val="000000"/>
                                </a:solidFill>
                              </a:ln>
                              <a:latin typeface="+mn-lt"/>
                            </a:rPr>
                            <a:t>4</a:t>
                          </a:r>
                          <a:endParaRPr lang="uk-UA" dirty="0">
                            <a:ln>
                              <a:solidFill>
                                <a:srgbClr val="000000"/>
                              </a:solidFill>
                            </a:ln>
                            <a:latin typeface="+mn-lt"/>
                          </a:endParaRPr>
                        </a:p>
                      </a:txBody>
                      <a:tcPr>
                        <a:lnL w="12700" cmpd="sng">
                          <a:solidFill>
                            <a:srgbClr val="000000"/>
                          </a:solidFill>
                        </a:lnL>
                        <a:lnR w="12700" cmpd="sng">
                          <a:solidFill>
                            <a:srgbClr val="000000"/>
                          </a:solidFill>
                        </a:lnR>
                        <a:lnT w="12700" cmpd="sng">
                          <a:solidFill>
                            <a:srgbClr val="000000"/>
                          </a:solidFill>
                        </a:lnT>
                        <a:lnB w="12700" cmpd="sng">
                          <a:solidFill>
                            <a:srgbClr val="000000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9pPr>
                        </a:lstStyle>
                        <a:p>
                          <a:r>
                            <a:rPr lang="en-US" dirty="0" smtClean="0">
                              <a:ln>
                                <a:solidFill>
                                  <a:srgbClr val="000000"/>
                                </a:solidFill>
                              </a:ln>
                            </a:rPr>
                            <a:t>a, d</a:t>
                          </a:r>
                        </a:p>
                        <a:p>
                          <a:endParaRPr lang="uk-UA" dirty="0">
                            <a:ln>
                              <a:solidFill>
                                <a:srgbClr val="000000"/>
                              </a:solidFill>
                            </a:ln>
                          </a:endParaRPr>
                        </a:p>
                      </a:txBody>
                      <a:tcPr>
                        <a:lnL w="12700" cmpd="sng">
                          <a:solidFill>
                            <a:srgbClr val="000000"/>
                          </a:solidFill>
                        </a:lnL>
                        <a:lnR w="12700" cmpd="sng">
                          <a:solidFill>
                            <a:srgbClr val="000000"/>
                          </a:solidFill>
                        </a:lnR>
                        <a:lnT w="12700" cmpd="sng">
                          <a:solidFill>
                            <a:srgbClr val="000000"/>
                          </a:solidFill>
                        </a:lnT>
                        <a:lnB w="12700" cmpd="sng">
                          <a:solidFill>
                            <a:srgbClr val="000000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9pPr>
                        </a:lstStyle>
                        <a:p>
                          <a:r>
                            <a:rPr lang="uk-UA" dirty="0" smtClean="0">
                              <a:ln>
                                <a:solidFill>
                                  <a:srgbClr val="000000"/>
                                </a:solidFill>
                              </a:ln>
                              <a:latin typeface="+mn-lt"/>
                            </a:rPr>
                            <a:t>5</a:t>
                          </a:r>
                          <a:endParaRPr lang="uk-UA" dirty="0">
                            <a:ln>
                              <a:solidFill>
                                <a:srgbClr val="000000"/>
                              </a:solidFill>
                            </a:ln>
                            <a:latin typeface="+mn-lt"/>
                          </a:endParaRPr>
                        </a:p>
                      </a:txBody>
                      <a:tcPr>
                        <a:lnL w="12700" cmpd="sng">
                          <a:solidFill>
                            <a:srgbClr val="000000"/>
                          </a:solidFill>
                        </a:lnL>
                        <a:lnR w="12700" cmpd="sng">
                          <a:solidFill>
                            <a:srgbClr val="000000"/>
                          </a:solidFill>
                        </a:lnR>
                        <a:lnT w="12700" cmpd="sng">
                          <a:solidFill>
                            <a:srgbClr val="000000"/>
                          </a:solidFill>
                        </a:lnT>
                        <a:lnB w="12700" cmpd="sng">
                          <a:solidFill>
                            <a:srgbClr val="000000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9pPr>
                        </a:lstStyle>
                        <a:p>
                          <a:r>
                            <a:rPr lang="en-US" dirty="0" smtClean="0">
                              <a:ln>
                                <a:solidFill>
                                  <a:srgbClr val="000000"/>
                                </a:solidFill>
                              </a:ln>
                            </a:rPr>
                            <a:t>ad = </a:t>
                          </a:r>
                          <a:r>
                            <a:rPr lang="en-US" dirty="0" err="1" smtClean="0">
                              <a:ln>
                                <a:solidFill>
                                  <a:srgbClr val="000000"/>
                                </a:solidFill>
                              </a:ln>
                            </a:rPr>
                            <a:t>bc</a:t>
                          </a:r>
                          <a:endParaRPr lang="uk-UA" dirty="0">
                            <a:ln>
                              <a:solidFill>
                                <a:srgbClr val="000000"/>
                              </a:solidFill>
                            </a:ln>
                          </a:endParaRPr>
                        </a:p>
                      </a:txBody>
                      <a:tcPr>
                        <a:lnL w="12700" cmpd="sng">
                          <a:solidFill>
                            <a:srgbClr val="000000"/>
                          </a:solidFill>
                        </a:lnL>
                        <a:lnR w="12700" cmpd="sng">
                          <a:solidFill>
                            <a:srgbClr val="000000"/>
                          </a:solidFill>
                        </a:lnR>
                        <a:lnT w="12700" cmpd="sng">
                          <a:solidFill>
                            <a:srgbClr val="000000"/>
                          </a:solidFill>
                        </a:lnT>
                        <a:lnB w="12700" cmpd="sng">
                          <a:solidFill>
                            <a:srgbClr val="000000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81325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imes New Roman"/>
                              <a:cs typeface="Times New Roman"/>
                            </a:defRPr>
                          </a:lvl9pPr>
                        </a:lstStyle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ln>
                                <a:solidFill>
                                  <a:srgbClr val="000000"/>
                                </a:solidFill>
                              </a:ln>
                              <a:latin typeface="+mn-lt"/>
                            </a:rPr>
                            <a:t>6</a:t>
                          </a:r>
                          <a:endParaRPr lang="uk-UA" dirty="0" smtClean="0">
                            <a:ln>
                              <a:solidFill>
                                <a:srgbClr val="000000"/>
                              </a:solidFill>
                            </a:ln>
                            <a:latin typeface="+mn-lt"/>
                          </a:endParaRPr>
                        </a:p>
                        <a:p>
                          <a:endParaRPr lang="uk-UA" baseline="0" dirty="0">
                            <a:ln w="57150">
                              <a:solidFill>
                                <a:srgbClr val="000000"/>
                              </a:solidFill>
                            </a:ln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solidFill>
                            <a:srgbClr val="000000"/>
                          </a:solidFill>
                        </a:lnL>
                        <a:lnR w="12700" cmpd="sng">
                          <a:solidFill>
                            <a:srgbClr val="000000"/>
                          </a:solidFill>
                        </a:lnR>
                        <a:lnT w="12700" cmpd="sng">
                          <a:solidFill>
                            <a:srgbClr val="000000"/>
                          </a:solidFill>
                        </a:lnT>
                        <a:lnB w="12700" cmpd="sng">
                          <a:solidFill>
                            <a:srgbClr val="000000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>
                        <a:lnL w="12700" cmpd="sng">
                          <a:solidFill>
                            <a:srgbClr val="000000"/>
                          </a:solidFill>
                        </a:lnL>
                        <a:lnR w="12700" cmpd="sng">
                          <a:solidFill>
                            <a:srgbClr val="000000"/>
                          </a:solidFill>
                        </a:lnR>
                        <a:lnT w="12700" cmpd="sng">
                          <a:solidFill>
                            <a:srgbClr val="000000"/>
                          </a:solidFill>
                        </a:lnT>
                        <a:lnB w="12700" cmpd="sng">
                          <a:solidFill>
                            <a:srgbClr val="000000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8794" t="-36268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8" name="Таблиця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490933"/>
              </p:ext>
            </p:extLst>
          </p:nvPr>
        </p:nvGraphicFramePr>
        <p:xfrm>
          <a:off x="2267744" y="5157192"/>
          <a:ext cx="6096000" cy="100584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6096000"/>
              </a:tblGrid>
              <a:tr h="9361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algn="ctr"/>
                      <a:r>
                        <a:rPr lang="en-US" sz="6000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451, 236</a:t>
                      </a:r>
                      <a:endParaRPr lang="uk-UA" sz="60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я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416425"/>
              </p:ext>
            </p:extLst>
          </p:nvPr>
        </p:nvGraphicFramePr>
        <p:xfrm>
          <a:off x="4427984" y="578277"/>
          <a:ext cx="203988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98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Шифрограма</a:t>
                      </a:r>
                      <a:endParaRPr lang="uk-UA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76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78735" y="205701"/>
            <a:ext cx="8064896" cy="6408712"/>
          </a:xfrm>
          <a:prstGeom prst="roundRect">
            <a:avLst/>
          </a:prstGeom>
          <a:solidFill>
            <a:schemeClr val="bg1"/>
          </a:solidFill>
          <a:ln w="254000" cmpd="tri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-161777" y="-104516"/>
            <a:ext cx="4248472" cy="141277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0" cmpd="tri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057" y="0"/>
            <a:ext cx="2843808" cy="1143000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Алгоритм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err="1">
                <a:solidFill>
                  <a:prstClr val="black"/>
                </a:solidFill>
                <a:effectLst/>
                <a:latin typeface="+mj-lt"/>
                <a:cs typeface="Times New Roman" pitchFamily="18" charset="0"/>
              </a:rPr>
              <a:t>розв</a:t>
            </a:r>
            <a:r>
              <a:rPr lang="en-US" sz="1800" b="1" dirty="0">
                <a:solidFill>
                  <a:prstClr val="black"/>
                </a:solidFill>
                <a:effectLst/>
                <a:latin typeface="+mj-lt"/>
                <a:cs typeface="Times New Roman" pitchFamily="18" charset="0"/>
              </a:rPr>
              <a:t>’</a:t>
            </a:r>
            <a:r>
              <a:rPr lang="uk-UA" sz="1800" b="1" dirty="0" err="1" smtClean="0">
                <a:solidFill>
                  <a:prstClr val="black"/>
                </a:solidFill>
                <a:effectLst/>
                <a:latin typeface="+mj-lt"/>
                <a:cs typeface="Times New Roman" pitchFamily="18" charset="0"/>
              </a:rPr>
              <a:t>язування</a:t>
            </a:r>
            <a:r>
              <a:rPr lang="en-US" sz="1800" b="1" dirty="0" smtClean="0">
                <a:solidFill>
                  <a:prstClr val="black"/>
                </a:solidFill>
                <a:effectLst/>
                <a:latin typeface="+mj-lt"/>
                <a:cs typeface="Times New Roman" pitchFamily="18" charset="0"/>
              </a:rPr>
              <a:t>   </a:t>
            </a:r>
            <a:r>
              <a:rPr lang="uk-UA" sz="1800" b="1" dirty="0" smtClean="0">
                <a:solidFill>
                  <a:schemeClr val="tx1"/>
                </a:solidFill>
                <a:effectLst/>
                <a:latin typeface="+mj-lt"/>
              </a:rPr>
              <a:t>рівнянь</a:t>
            </a:r>
            <a:r>
              <a:rPr lang="en-US" sz="1800" b="1" dirty="0" smtClean="0">
                <a:solidFill>
                  <a:schemeClr val="tx1"/>
                </a:solidFill>
                <a:effectLst/>
                <a:latin typeface="+mj-lt"/>
              </a:rPr>
              <a:t/>
            </a:r>
            <a:br>
              <a:rPr lang="en-US" sz="1800" b="1" dirty="0" smtClean="0">
                <a:solidFill>
                  <a:schemeClr val="tx1"/>
                </a:solidFill>
                <a:effectLst/>
                <a:latin typeface="+mj-lt"/>
              </a:rPr>
            </a:br>
            <a:r>
              <a:rPr lang="uk-UA" sz="1800" b="1" dirty="0" smtClean="0">
                <a:solidFill>
                  <a:schemeClr val="tx1"/>
                </a:solidFill>
                <a:effectLst/>
                <a:latin typeface="+mj-lt"/>
              </a:rPr>
              <a:t>на основну властивість  пропорції</a:t>
            </a:r>
            <a:endParaRPr lang="ru-RU" sz="1800" b="1" dirty="0">
              <a:effectLst/>
              <a:latin typeface="+mj-lt"/>
            </a:endParaRPr>
          </a:p>
        </p:txBody>
      </p:sp>
      <p:pic>
        <p:nvPicPr>
          <p:cNvPr id="16" name="Рисунок 15" descr="Рисунок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5538975"/>
            <a:ext cx="1440160" cy="1319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07604" y="1313384"/>
                <a:ext cx="6804756" cy="1426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ru-RU" sz="2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Щоб </a:t>
                </a:r>
                <a:r>
                  <a:rPr lang="ru-RU" sz="20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розв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’</a:t>
                </a:r>
                <a:r>
                  <a:rPr lang="ru-RU" sz="20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язати</a:t>
                </a:r>
                <a:r>
                  <a:rPr lang="ru-RU" sz="2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uk-UA" sz="2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рівняння  виду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000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uk-UA" sz="2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uk-UA" sz="2000" b="1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sz="2000" b="1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1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000" b="1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uk-UA" sz="2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,  де невідомий </a:t>
                </a:r>
              </a:p>
              <a:p>
                <a:pPr lvl="0"/>
                <a:endParaRPr lang="uk-UA" sz="2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r>
                  <a:rPr lang="uk-UA" sz="2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один </a:t>
                </a:r>
                <a:r>
                  <a:rPr lang="uk-UA" sz="2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із  </a:t>
                </a:r>
                <a:r>
                  <a:rPr lang="uk-UA" sz="2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членів рівняння , потрібно :</a:t>
                </a:r>
              </a:p>
              <a:p>
                <a:pPr lvl="0"/>
                <a:endParaRPr lang="ru-RU" sz="2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604" y="1313384"/>
                <a:ext cx="6804756" cy="1426160"/>
              </a:xfrm>
              <a:prstGeom prst="rect">
                <a:avLst/>
              </a:prstGeom>
              <a:blipFill rotWithShape="1">
                <a:blip r:embed="rId5"/>
                <a:stretch>
                  <a:fillRect l="-89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55576" y="2653724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1.Записати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основну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властивість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пропорції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uk-UA" sz="2400" dirty="0"/>
          </a:p>
        </p:txBody>
      </p:sp>
      <p:graphicFrame>
        <p:nvGraphicFramePr>
          <p:cNvPr id="9" name="Об'є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738021"/>
              </p:ext>
            </p:extLst>
          </p:nvPr>
        </p:nvGraphicFramePr>
        <p:xfrm>
          <a:off x="5855598" y="3170709"/>
          <a:ext cx="1764196" cy="478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Формула" r:id="rId6" imgW="660113" imgH="177723" progId="Equation.3">
                  <p:embed/>
                </p:oleObj>
              </mc:Choice>
              <mc:Fallback>
                <p:oleObj name="Формула" r:id="rId6" imgW="660113" imgH="177723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5598" y="3170709"/>
                        <a:ext cx="1764196" cy="4786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5576" y="3656682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Знайти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невідомий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множник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uk-UA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46335" y="4066344"/>
                <a:ext cx="6480720" cy="1089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b="1" dirty="0" smtClean="0">
                    <a:latin typeface="Times New Roman" pitchFamily="18" charset="0"/>
                    <a:cs typeface="Times New Roman" pitchFamily="18" charset="0"/>
                  </a:rPr>
                  <a:t>Щоб знайти середній член пропорції, необхідно добуток крайніх членів поділити </a:t>
                </a:r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на відомий середній член пропорції</a:t>
                </a:r>
                <a:r>
                  <a:rPr lang="uk-UA" b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i="1" dirty="0"/>
                  <a:t> </a:t>
                </a:r>
                <a:r>
                  <a:rPr lang="en-US" i="1" dirty="0" smtClean="0"/>
                  <a:t>                        </a:t>
                </a:r>
                <a:r>
                  <a:rPr lang="en-US" b="1" i="1" dirty="0" smtClean="0"/>
                  <a:t>b</a:t>
                </a:r>
                <a:r>
                  <a:rPr lang="uk-UA" b="1" i="1" dirty="0" smtClean="0"/>
                  <a:t> =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uk-UA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</a:rPr>
                          <m:t>𝒂𝒅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 </a:t>
                </a: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𝒂𝒅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𝒃</m:t>
                        </m:r>
                      </m:den>
                    </m:f>
                  </m:oMath>
                </a14:m>
                <a:endParaRPr lang="uk-UA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335" y="4066344"/>
                <a:ext cx="6480720" cy="1089594"/>
              </a:xfrm>
              <a:prstGeom prst="rect">
                <a:avLst/>
              </a:prstGeom>
              <a:blipFill rotWithShape="1">
                <a:blip r:embed="rId8"/>
                <a:stretch>
                  <a:fillRect l="-847" t="-2793" b="-223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85751" y="5266373"/>
                <a:ext cx="6048672" cy="1089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b="1" dirty="0" smtClean="0">
                    <a:latin typeface="Times New Roman" pitchFamily="18" charset="0"/>
                    <a:cs typeface="Times New Roman" pitchFamily="18" charset="0"/>
                  </a:rPr>
                  <a:t>Щоб знайти крайній член пропорції , необхідно добуток середніх членів поділити на відомий  крайній член</a:t>
                </a:r>
                <a:endParaRPr lang="en-US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b="1" i="1" dirty="0" smtClean="0"/>
                  <a:t>                                    a</a:t>
                </a:r>
                <a:r>
                  <a:rPr lang="uk-UA" b="1" i="1" dirty="0"/>
                  <a:t>=</a:t>
                </a:r>
                <a:r>
                  <a:rPr lang="uk-UA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</a:rPr>
                          <m:t>𝒃𝒄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b="1" dirty="0" smtClean="0"/>
                  <a:t>            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𝒃𝒄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den>
                    </m:f>
                  </m:oMath>
                </a14:m>
                <a:endParaRPr lang="uk-UA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751" y="5266373"/>
                <a:ext cx="6048672" cy="1089657"/>
              </a:xfrm>
              <a:prstGeom prst="rect">
                <a:avLst/>
              </a:prstGeom>
              <a:blipFill rotWithShape="1">
                <a:blip r:embed="rId9"/>
                <a:stretch>
                  <a:fillRect l="-907" t="-2793" r="-302" b="-223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321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1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Виконавча">
  <a:themeElements>
    <a:clrScheme name="Виконавча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Виконавча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иконавч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іальне оформлення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Виконавча">
  <a:themeElements>
    <a:clrScheme name="Виконавча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Виконавча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иконавч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Виконавча">
  <a:themeElements>
    <a:clrScheme name="Виконавча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Виконавча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иконавч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Виконавча">
  <a:themeElements>
    <a:clrScheme name="Виконавча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Виконавча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иконавч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Виконавча">
  <a:themeElements>
    <a:clrScheme name="Виконавча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Виконавча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иконавч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Виконавча">
  <a:themeElements>
    <a:clrScheme name="Виконавча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Виконавча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иконавч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525</TotalTime>
  <Words>1081</Words>
  <Application>Microsoft Office PowerPoint</Application>
  <PresentationFormat>Экран (4:3)</PresentationFormat>
  <Paragraphs>203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10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Тема1</vt:lpstr>
      <vt:lpstr>Спеціальне оформлення</vt:lpstr>
      <vt:lpstr>Оформление по умолчанию</vt:lpstr>
      <vt:lpstr>Виконавча</vt:lpstr>
      <vt:lpstr>2_Виконавча</vt:lpstr>
      <vt:lpstr>1_Оформление по умолчанию</vt:lpstr>
      <vt:lpstr>4_Виконавча</vt:lpstr>
      <vt:lpstr>6_Виконавча</vt:lpstr>
      <vt:lpstr>1_Виконавча</vt:lpstr>
      <vt:lpstr>3_Виконавча</vt:lpstr>
      <vt:lpstr>Формула</vt:lpstr>
      <vt:lpstr>Пропорції</vt:lpstr>
      <vt:lpstr>Розв’язування рівнянь на основну властивість  пропорції</vt:lpstr>
      <vt:lpstr>Розв’язування рівнянь на основну властивість  пропорції</vt:lpstr>
      <vt:lpstr>Презентация PowerPoint</vt:lpstr>
      <vt:lpstr>Розв’язування рівнянь на основну властивість  пропорції</vt:lpstr>
      <vt:lpstr>Розв’язування рівнянь на основну властивість  пропорції</vt:lpstr>
      <vt:lpstr>Презентация PowerPoint</vt:lpstr>
      <vt:lpstr>Розв’язування рівнянь на основну властивість  пропорції</vt:lpstr>
      <vt:lpstr>Алгоритм  розв’язування   рівнянь на основну властивість  пропорції</vt:lpstr>
      <vt:lpstr> Працюємо усно:    Назвіть другий рядок рівняння </vt:lpstr>
      <vt:lpstr>Алгоритм  розв’язування рівнянь на основну властивість  пропорції</vt:lpstr>
      <vt:lpstr>Розв’язування рівнянь на основну властивість  пропорції</vt:lpstr>
      <vt:lpstr>Розв’язування рівнянь на основну властивість  пропорції</vt:lpstr>
      <vt:lpstr>Розв’язування рівнянь на основну властивість  пропорції</vt:lpstr>
      <vt:lpstr>Розв’язування рівнянь на основну властивість  пропорції</vt:lpstr>
      <vt:lpstr>Розв’язування рівнянь на основну властивість  пропорції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Пропорції</dc:title>
  <dc:creator>Sara Yasmeen (Wipro Technologies)</dc:creator>
  <cp:lastModifiedBy>shkola</cp:lastModifiedBy>
  <cp:revision>65</cp:revision>
  <dcterms:created xsi:type="dcterms:W3CDTF">2010-02-23T11:30:32Z</dcterms:created>
  <dcterms:modified xsi:type="dcterms:W3CDTF">2013-11-18T10:13:53Z</dcterms:modified>
</cp:coreProperties>
</file>